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5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24384000" cy="13716000"/>
  <p:notesSz cx="6858000" cy="9144000"/>
  <p:embeddedFontLs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Helvetica Neue" panose="020B0604020202020204" charset="0"/>
      <p:regular r:id="rId20"/>
      <p:bold r:id="rId21"/>
      <p:italic r:id="rId22"/>
      <p:boldItalic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109379D-8D1F-45F0-A495-CA78B5722B3C}">
  <a:tblStyle styleId="{8109379D-8D1F-45F0-A495-CA78B5722B3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31" d="100"/>
          <a:sy n="31" d="100"/>
        </p:scale>
        <p:origin x="83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0" name="Google Shape;23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1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58" name="Google Shape;35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2cb47f63fd9_0_7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64" name="Google Shape;364;g2cb47f63fd9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79" name="Google Shape;37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0:notes"/>
          <p:cNvSpPr txBox="1">
            <a:spLocks noGrp="1"/>
          </p:cNvSpPr>
          <p:nvPr>
            <p:ph type="body" idx="1"/>
          </p:nvPr>
        </p:nvSpPr>
        <p:spPr>
          <a:xfrm>
            <a:off x="672466" y="4751987"/>
            <a:ext cx="5379720" cy="38879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175" tIns="45075" rIns="90175" bIns="450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8" name="Google Shape;228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0050" y="1235075"/>
            <a:ext cx="5924550" cy="3333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2cb47f63fd9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2cb47f63fd9_0_4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3" name="Google Shape;24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6" name="Google Shape;26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80" name="Google Shape;280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6" name="Google Shape;29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1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9" name="Google Shape;309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1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24" name="Google Shape;324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2cb47f63fd9_0_1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2" name="Google Shape;342;g2cb47f63fd9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Титульный слайд_1" type="title">
  <p:cSld name="TITLE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oogle Shape;25;p4" descr="1.png"/>
          <p:cNvPicPr preferRelativeResize="0"/>
          <p:nvPr/>
        </p:nvPicPr>
        <p:blipFill rotWithShape="1">
          <a:blip r:embed="rId2">
            <a:alphaModFix/>
          </a:blip>
          <a:srcRect l="1647" t="1797" r="1645" b="4071"/>
          <a:stretch/>
        </p:blipFill>
        <p:spPr>
          <a:xfrm>
            <a:off x="-2" y="-1"/>
            <a:ext cx="24384004" cy="13716003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4"/>
          <p:cNvSpPr txBox="1">
            <a:spLocks noGrp="1"/>
          </p:cNvSpPr>
          <p:nvPr>
            <p:ph type="body" idx="1"/>
          </p:nvPr>
        </p:nvSpPr>
        <p:spPr>
          <a:xfrm>
            <a:off x="1985318" y="10972289"/>
            <a:ext cx="11478858" cy="651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Font typeface="Arial"/>
              <a:buNone/>
              <a:defRPr sz="3500" b="1" i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Font typeface="Arial"/>
              <a:buNone/>
              <a:defRPr sz="3500" b="1" i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Font typeface="Arial"/>
              <a:buNone/>
              <a:defRPr sz="3500" b="1" i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Font typeface="Arial"/>
              <a:buNone/>
              <a:defRPr sz="3500" b="1" i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Font typeface="Arial"/>
              <a:buNone/>
              <a:defRPr sz="3500" b="1" i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27" name="Google Shape;27;p4" descr="Untitled-1.png"/>
          <p:cNvPicPr preferRelativeResize="0"/>
          <p:nvPr/>
        </p:nvPicPr>
        <p:blipFill rotWithShape="1">
          <a:blip r:embed="rId3">
            <a:alphaModFix/>
          </a:blip>
          <a:srcRect l="21235" b="2489"/>
          <a:stretch/>
        </p:blipFill>
        <p:spPr>
          <a:xfrm>
            <a:off x="-1" y="764562"/>
            <a:ext cx="1420449" cy="71825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4"/>
          <p:cNvSpPr/>
          <p:nvPr/>
        </p:nvSpPr>
        <p:spPr>
          <a:xfrm>
            <a:off x="1" y="13377068"/>
            <a:ext cx="21928930" cy="33893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489" y="2160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9F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2"/>
          </p:nvPr>
        </p:nvSpPr>
        <p:spPr>
          <a:xfrm>
            <a:off x="1986551" y="11660799"/>
            <a:ext cx="11477626" cy="651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  <a:defRPr sz="2500" i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/>
          <p:nvPr/>
        </p:nvSpPr>
        <p:spPr>
          <a:xfrm>
            <a:off x="-40255" y="6774656"/>
            <a:ext cx="24384001" cy="338933"/>
          </a:xfrm>
          <a:prstGeom prst="rect">
            <a:avLst/>
          </a:prstGeom>
          <a:solidFill>
            <a:srgbClr val="0A0B3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None/>
            </a:pPr>
            <a:endParaRPr sz="36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1" name="Google Shape;31;p4"/>
          <p:cNvSpPr txBox="1">
            <a:spLocks noGrp="1"/>
          </p:cNvSpPr>
          <p:nvPr>
            <p:ph type="title"/>
          </p:nvPr>
        </p:nvSpPr>
        <p:spPr>
          <a:xfrm>
            <a:off x="1985318" y="5645241"/>
            <a:ext cx="21945601" cy="1138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Arial"/>
              <a:buNone/>
              <a:defRPr sz="65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body" idx="3"/>
          </p:nvPr>
        </p:nvSpPr>
        <p:spPr>
          <a:xfrm>
            <a:off x="1985962" y="6836227"/>
            <a:ext cx="19613564" cy="1457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Arial"/>
              <a:buNone/>
              <a:defRPr sz="6500" i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33" name="Google Shape;33;p4"/>
          <p:cNvGrpSpPr/>
          <p:nvPr/>
        </p:nvGrpSpPr>
        <p:grpSpPr>
          <a:xfrm>
            <a:off x="1012948" y="723892"/>
            <a:ext cx="7339608" cy="799685"/>
            <a:chOff x="0" y="0"/>
            <a:chExt cx="7339606" cy="799683"/>
          </a:xfrm>
        </p:grpSpPr>
        <p:pic>
          <p:nvPicPr>
            <p:cNvPr id="34" name="Google Shape;34;p4" descr="df_white.png"/>
            <p:cNvPicPr preferRelativeResize="0"/>
            <p:nvPr/>
          </p:nvPicPr>
          <p:blipFill rotWithShape="1">
            <a:blip r:embed="rId4">
              <a:alphaModFix/>
            </a:blip>
            <a:srcRect l="5248" t="29268" r="49788" b="52607"/>
            <a:stretch/>
          </p:blipFill>
          <p:spPr>
            <a:xfrm>
              <a:off x="0" y="0"/>
              <a:ext cx="4675890" cy="7969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" name="Google Shape;35;p4" descr="df_white.png"/>
            <p:cNvPicPr preferRelativeResize="0"/>
            <p:nvPr/>
          </p:nvPicPr>
          <p:blipFill rotWithShape="1">
            <a:blip r:embed="rId4">
              <a:alphaModFix/>
            </a:blip>
            <a:srcRect l="5249" t="47052" r="49787" b="35920"/>
            <a:stretch/>
          </p:blipFill>
          <p:spPr>
            <a:xfrm>
              <a:off x="2663715" y="50984"/>
              <a:ext cx="4675891" cy="7486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6" name="Google Shape;36;p4"/>
          <p:cNvSpPr txBox="1">
            <a:spLocks noGrp="1"/>
          </p:cNvSpPr>
          <p:nvPr>
            <p:ph type="sldNum" idx="12"/>
          </p:nvPr>
        </p:nvSpPr>
        <p:spPr>
          <a:xfrm>
            <a:off x="11785600" y="12344400"/>
            <a:ext cx="5689600" cy="736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2000">
              <a:solidFill>
                <a:srgbClr val="020556"/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Пустой_2">
  <p:cSld name="Пустой_2"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8"/>
          <p:cNvSpPr txBox="1"/>
          <p:nvPr/>
        </p:nvSpPr>
        <p:spPr>
          <a:xfrm>
            <a:off x="1561682" y="605579"/>
            <a:ext cx="2470910" cy="500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91C91"/>
              </a:buClr>
              <a:buSzPts val="2000"/>
              <a:buFont typeface="Arial"/>
              <a:buNone/>
            </a:pPr>
            <a:r>
              <a:rPr lang="en-US" sz="2000" b="0" i="1" u="none" strike="noStrike" cap="none">
                <a:solidFill>
                  <a:srgbClr val="091C91"/>
                </a:solidFill>
                <a:latin typeface="Arial"/>
                <a:ea typeface="Arial"/>
                <a:cs typeface="Arial"/>
                <a:sym typeface="Arial"/>
              </a:rPr>
              <a:t>DATA FUSION 2024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Google Shape;224;p18"/>
          <p:cNvSpPr/>
          <p:nvPr/>
        </p:nvSpPr>
        <p:spPr>
          <a:xfrm>
            <a:off x="23048086" y="12748576"/>
            <a:ext cx="1335915" cy="96742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5295" y="0"/>
                </a:moveTo>
                <a:lnTo>
                  <a:pt x="21600" y="105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02055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5" name="Google Shape;225;p18" descr="Untitled-1.png"/>
          <p:cNvPicPr preferRelativeResize="0"/>
          <p:nvPr/>
        </p:nvPicPr>
        <p:blipFill rotWithShape="1">
          <a:blip r:embed="rId2">
            <a:alphaModFix/>
          </a:blip>
          <a:srcRect l="21235" b="2489"/>
          <a:stretch/>
        </p:blipFill>
        <p:spPr>
          <a:xfrm>
            <a:off x="-1" y="496644"/>
            <a:ext cx="1420449" cy="718251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18"/>
          <p:cNvSpPr/>
          <p:nvPr/>
        </p:nvSpPr>
        <p:spPr>
          <a:xfrm>
            <a:off x="-5396544" y="13438626"/>
            <a:ext cx="27594165" cy="27887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53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469BEC"/>
              </a:gs>
              <a:gs pos="40227">
                <a:srgbClr val="469CED"/>
              </a:gs>
              <a:gs pos="89456">
                <a:srgbClr val="469BDD"/>
              </a:gs>
              <a:gs pos="100000">
                <a:srgbClr val="C34FC7"/>
              </a:gs>
            </a:gsLst>
            <a:lin ang="0" scaled="0"/>
          </a:gradFill>
          <a:ln>
            <a:noFill/>
          </a:ln>
        </p:spPr>
        <p:txBody>
          <a:bodyPr spcFirstLastPara="1" wrap="square" lIns="182875" tIns="182875" rIns="182875" bIns="1828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9BDD"/>
              </a:buClr>
              <a:buSzPts val="7200"/>
              <a:buFont typeface="Helvetica Neue"/>
              <a:buNone/>
            </a:pPr>
            <a:endParaRPr sz="7200" b="0" i="0" u="none" strike="noStrike" cap="none">
              <a:solidFill>
                <a:srgbClr val="469BDD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27" name="Google Shape;227;p18"/>
          <p:cNvSpPr txBox="1">
            <a:spLocks noGrp="1"/>
          </p:cNvSpPr>
          <p:nvPr>
            <p:ph type="sldNum" idx="12"/>
          </p:nvPr>
        </p:nvSpPr>
        <p:spPr>
          <a:xfrm>
            <a:off x="23604808" y="12915582"/>
            <a:ext cx="447039" cy="474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sz="1800" b="0" i="1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sz="1800" b="0" i="1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sz="1800" b="0" i="1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sz="1800" b="0" i="1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sz="1800" b="0" i="1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sz="1800" b="0" i="1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sz="1800" b="0" i="1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sz="1800" b="0" i="1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sz="1800" b="0" i="1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2000" i="0">
              <a:solidFill>
                <a:srgbClr val="020556"/>
              </a:solidFill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Пустой слайд">
  <p:cSld name="8_Пустой слайд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5"/>
          <p:cNvSpPr txBox="1">
            <a:spLocks noGrp="1"/>
          </p:cNvSpPr>
          <p:nvPr>
            <p:ph type="title"/>
          </p:nvPr>
        </p:nvSpPr>
        <p:spPr>
          <a:xfrm>
            <a:off x="830563" y="2052058"/>
            <a:ext cx="22650450" cy="1213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5"/>
          <p:cNvSpPr txBox="1">
            <a:spLocks noGrp="1"/>
          </p:cNvSpPr>
          <p:nvPr>
            <p:ph type="ftr" idx="11"/>
          </p:nvPr>
        </p:nvSpPr>
        <p:spPr>
          <a:xfrm>
            <a:off x="4714876" y="762001"/>
            <a:ext cx="16878300" cy="648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5"/>
          <p:cNvSpPr txBox="1">
            <a:spLocks noGrp="1"/>
          </p:cNvSpPr>
          <p:nvPr>
            <p:ph type="sldNum" idx="12"/>
          </p:nvPr>
        </p:nvSpPr>
        <p:spPr>
          <a:xfrm>
            <a:off x="22028149" y="762002"/>
            <a:ext cx="1489074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3200" b="1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3200" b="1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3200" b="1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3200" b="1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3200" b="1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3200" b="1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3200" b="1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3200" b="1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3200" b="1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322539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Титульный слайд_2">
  <p:cSld name="Титульный слайд_2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5" descr="1.png"/>
          <p:cNvPicPr preferRelativeResize="0"/>
          <p:nvPr/>
        </p:nvPicPr>
        <p:blipFill rotWithShape="1">
          <a:blip r:embed="rId2">
            <a:alphaModFix/>
          </a:blip>
          <a:srcRect l="1647" t="1797" r="1645" b="4071"/>
          <a:stretch/>
        </p:blipFill>
        <p:spPr>
          <a:xfrm>
            <a:off x="-1" y="-1"/>
            <a:ext cx="24384004" cy="13716003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5"/>
          <p:cNvSpPr/>
          <p:nvPr/>
        </p:nvSpPr>
        <p:spPr>
          <a:xfrm>
            <a:off x="-40255" y="6774656"/>
            <a:ext cx="24384001" cy="338933"/>
          </a:xfrm>
          <a:prstGeom prst="rect">
            <a:avLst/>
          </a:prstGeom>
          <a:solidFill>
            <a:srgbClr val="0A0B3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None/>
            </a:pPr>
            <a:endParaRPr sz="36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0" name="Google Shape;40;p5"/>
          <p:cNvSpPr/>
          <p:nvPr/>
        </p:nvSpPr>
        <p:spPr>
          <a:xfrm>
            <a:off x="-2382" y="-2383"/>
            <a:ext cx="20871657" cy="1372076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303" y="0"/>
                </a:moveTo>
                <a:lnTo>
                  <a:pt x="9300" y="7"/>
                </a:lnTo>
                <a:lnTo>
                  <a:pt x="0" y="7"/>
                </a:lnTo>
                <a:lnTo>
                  <a:pt x="0" y="21593"/>
                </a:lnTo>
                <a:lnTo>
                  <a:pt x="9300" y="21593"/>
                </a:lnTo>
                <a:lnTo>
                  <a:pt x="9303" y="21600"/>
                </a:lnTo>
                <a:lnTo>
                  <a:pt x="17501" y="21600"/>
                </a:lnTo>
                <a:lnTo>
                  <a:pt x="21600" y="10800"/>
                </a:lnTo>
                <a:lnTo>
                  <a:pt x="17501" y="0"/>
                </a:lnTo>
                <a:lnTo>
                  <a:pt x="930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5"/>
          <p:cNvSpPr/>
          <p:nvPr/>
        </p:nvSpPr>
        <p:spPr>
          <a:xfrm>
            <a:off x="-5443014" y="8484850"/>
            <a:ext cx="20999566" cy="21222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53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469BEC"/>
              </a:gs>
              <a:gs pos="40227">
                <a:srgbClr val="469CED"/>
              </a:gs>
              <a:gs pos="89456">
                <a:srgbClr val="469BDD"/>
              </a:gs>
              <a:gs pos="100000">
                <a:srgbClr val="C34FC7"/>
              </a:gs>
            </a:gsLst>
            <a:lin ang="0" scaled="0"/>
          </a:gradFill>
          <a:ln>
            <a:noFill/>
          </a:ln>
        </p:spPr>
        <p:txBody>
          <a:bodyPr spcFirstLastPara="1" wrap="square" lIns="182875" tIns="182875" rIns="182875" bIns="1828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9BDD"/>
              </a:buClr>
              <a:buSzPts val="7200"/>
              <a:buFont typeface="Helvetica Neue"/>
              <a:buNone/>
            </a:pPr>
            <a:endParaRPr sz="7200" b="0" i="0" u="none" strike="noStrike" cap="none">
              <a:solidFill>
                <a:srgbClr val="469BDD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2" name="Google Shape;42;p5"/>
          <p:cNvSpPr txBox="1">
            <a:spLocks noGrp="1"/>
          </p:cNvSpPr>
          <p:nvPr>
            <p:ph type="title"/>
          </p:nvPr>
        </p:nvSpPr>
        <p:spPr>
          <a:xfrm>
            <a:off x="1713470" y="5208768"/>
            <a:ext cx="13604694" cy="30162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20556"/>
              </a:buClr>
              <a:buSzPts val="6500"/>
              <a:buFont typeface="Arial"/>
              <a:buNone/>
              <a:defRPr sz="6500">
                <a:solidFill>
                  <a:srgbClr val="020556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body" idx="1"/>
          </p:nvPr>
        </p:nvSpPr>
        <p:spPr>
          <a:xfrm>
            <a:off x="1985318" y="10972289"/>
            <a:ext cx="11478858" cy="651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0556"/>
              </a:buClr>
              <a:buSzPts val="3500"/>
              <a:buFont typeface="Arial"/>
              <a:buNone/>
              <a:defRPr sz="3500" b="1" i="1">
                <a:solidFill>
                  <a:srgbClr val="02055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0556"/>
              </a:buClr>
              <a:buSzPts val="3500"/>
              <a:buFont typeface="Arial"/>
              <a:buNone/>
              <a:defRPr sz="3500" b="1" i="1">
                <a:solidFill>
                  <a:srgbClr val="02055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0556"/>
              </a:buClr>
              <a:buSzPts val="3500"/>
              <a:buFont typeface="Arial"/>
              <a:buNone/>
              <a:defRPr sz="3500" b="1" i="1">
                <a:solidFill>
                  <a:srgbClr val="020556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0556"/>
              </a:buClr>
              <a:buSzPts val="3500"/>
              <a:buFont typeface="Arial"/>
              <a:buNone/>
              <a:defRPr sz="3500" b="1" i="1">
                <a:solidFill>
                  <a:srgbClr val="020556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0556"/>
              </a:buClr>
              <a:buSzPts val="3500"/>
              <a:buFont typeface="Arial"/>
              <a:buNone/>
              <a:defRPr sz="3500" b="1" i="1">
                <a:solidFill>
                  <a:srgbClr val="020556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body" idx="2"/>
          </p:nvPr>
        </p:nvSpPr>
        <p:spPr>
          <a:xfrm>
            <a:off x="1986551" y="11660799"/>
            <a:ext cx="11477626" cy="651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20556"/>
              </a:buClr>
              <a:buSzPts val="2500"/>
              <a:buFont typeface="Arial"/>
              <a:buNone/>
              <a:defRPr sz="2500" i="1">
                <a:solidFill>
                  <a:srgbClr val="02055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45" name="Google Shape;45;p5" descr="Untitled-1.png"/>
          <p:cNvPicPr preferRelativeResize="0"/>
          <p:nvPr/>
        </p:nvPicPr>
        <p:blipFill rotWithShape="1">
          <a:blip r:embed="rId3">
            <a:alphaModFix/>
          </a:blip>
          <a:srcRect l="21235" b="2489"/>
          <a:stretch/>
        </p:blipFill>
        <p:spPr>
          <a:xfrm>
            <a:off x="-1" y="764562"/>
            <a:ext cx="1420449" cy="7182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6" name="Google Shape;46;p5"/>
          <p:cNvGrpSpPr/>
          <p:nvPr/>
        </p:nvGrpSpPr>
        <p:grpSpPr>
          <a:xfrm>
            <a:off x="1286620" y="745403"/>
            <a:ext cx="6617041" cy="986213"/>
            <a:chOff x="0" y="0"/>
            <a:chExt cx="6617039" cy="986211"/>
          </a:xfrm>
        </p:grpSpPr>
        <p:pic>
          <p:nvPicPr>
            <p:cNvPr id="47" name="Google Shape;47;p5" descr="VTB_KV_2024_новый дисклеймер.png"/>
            <p:cNvPicPr preferRelativeResize="0"/>
            <p:nvPr/>
          </p:nvPicPr>
          <p:blipFill rotWithShape="1">
            <a:blip r:embed="rId4">
              <a:alphaModFix/>
            </a:blip>
            <a:srcRect l="30794" t="46374" r="29703" b="36962"/>
            <a:stretch/>
          </p:blipFill>
          <p:spPr>
            <a:xfrm>
              <a:off x="2679310" y="51795"/>
              <a:ext cx="3937729" cy="9344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" name="Google Shape;48;p5" descr="VTB_KV_2024_новый дисклеймер.png"/>
            <p:cNvPicPr preferRelativeResize="0"/>
            <p:nvPr/>
          </p:nvPicPr>
          <p:blipFill rotWithShape="1">
            <a:blip r:embed="rId4">
              <a:alphaModFix/>
            </a:blip>
            <a:srcRect l="30794" t="32498" r="29703" b="53766"/>
            <a:stretch/>
          </p:blipFill>
          <p:spPr>
            <a:xfrm>
              <a:off x="0" y="0"/>
              <a:ext cx="3937728" cy="77013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9" name="Google Shape;49;p5"/>
          <p:cNvSpPr txBox="1">
            <a:spLocks noGrp="1"/>
          </p:cNvSpPr>
          <p:nvPr>
            <p:ph type="sldNum" idx="12"/>
          </p:nvPr>
        </p:nvSpPr>
        <p:spPr>
          <a:xfrm>
            <a:off x="11785600" y="12344400"/>
            <a:ext cx="5689600" cy="736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2000">
              <a:solidFill>
                <a:srgbClr val="020556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Текст и 3 буллита">
  <p:cSld name="Текст и 3 буллита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6"/>
          <p:cNvSpPr txBox="1">
            <a:spLocks noGrp="1"/>
          </p:cNvSpPr>
          <p:nvPr>
            <p:ph type="title"/>
          </p:nvPr>
        </p:nvSpPr>
        <p:spPr>
          <a:xfrm>
            <a:off x="1561682" y="1939177"/>
            <a:ext cx="13807272" cy="1946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65A"/>
              </a:buClr>
              <a:buSzPts val="6000"/>
              <a:buFont typeface="Arial"/>
              <a:buNone/>
              <a:defRPr>
                <a:solidFill>
                  <a:srgbClr val="00065A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6"/>
          <p:cNvSpPr txBox="1"/>
          <p:nvPr/>
        </p:nvSpPr>
        <p:spPr>
          <a:xfrm>
            <a:off x="1561682" y="605579"/>
            <a:ext cx="2470910" cy="500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91C91"/>
              </a:buClr>
              <a:buSzPts val="2000"/>
              <a:buFont typeface="Arial"/>
              <a:buNone/>
            </a:pPr>
            <a:r>
              <a:rPr lang="en-US" sz="2000" b="0" i="1" u="none" strike="noStrike" cap="none">
                <a:solidFill>
                  <a:srgbClr val="091C91"/>
                </a:solidFill>
                <a:latin typeface="Arial"/>
                <a:ea typeface="Arial"/>
                <a:cs typeface="Arial"/>
                <a:sym typeface="Arial"/>
              </a:rPr>
              <a:t>DATA FUSION 2024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3" name="Google Shape;53;p6" descr="Untitled-1.png"/>
          <p:cNvPicPr preferRelativeResize="0"/>
          <p:nvPr/>
        </p:nvPicPr>
        <p:blipFill rotWithShape="1">
          <a:blip r:embed="rId2">
            <a:alphaModFix/>
          </a:blip>
          <a:srcRect l="21235" b="2489"/>
          <a:stretch/>
        </p:blipFill>
        <p:spPr>
          <a:xfrm>
            <a:off x="-1" y="496644"/>
            <a:ext cx="1420449" cy="718251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6"/>
          <p:cNvSpPr/>
          <p:nvPr/>
        </p:nvSpPr>
        <p:spPr>
          <a:xfrm>
            <a:off x="23048086" y="12748576"/>
            <a:ext cx="1335915" cy="96742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5295" y="0"/>
                </a:moveTo>
                <a:lnTo>
                  <a:pt x="21600" y="105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02055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6"/>
          <p:cNvSpPr txBox="1">
            <a:spLocks noGrp="1"/>
          </p:cNvSpPr>
          <p:nvPr>
            <p:ph type="body" idx="1"/>
          </p:nvPr>
        </p:nvSpPr>
        <p:spPr>
          <a:xfrm>
            <a:off x="1641092" y="9391791"/>
            <a:ext cx="6377493" cy="2844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  <a:defRPr sz="2500"/>
            </a:lvl1pPr>
            <a:lvl2pPr marL="914400" lvl="1" indent="-3873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Char char="•"/>
              <a:defRPr sz="2500"/>
            </a:lvl2pPr>
            <a:lvl3pPr marL="1371600" lvl="2" indent="-3873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Char char="•"/>
              <a:defRPr sz="2500"/>
            </a:lvl3pPr>
            <a:lvl4pPr marL="1828800" lvl="3" indent="-3873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Char char="•"/>
              <a:defRPr sz="2500"/>
            </a:lvl4pPr>
            <a:lvl5pPr marL="2286000" lvl="4" indent="-3873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Char char="•"/>
              <a:defRPr sz="2500"/>
            </a:lvl5pPr>
            <a:lvl6pPr marL="2743200" lvl="5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6" name="Google Shape;56;p6"/>
          <p:cNvSpPr txBox="1">
            <a:spLocks noGrp="1"/>
          </p:cNvSpPr>
          <p:nvPr>
            <p:ph type="body" idx="2"/>
          </p:nvPr>
        </p:nvSpPr>
        <p:spPr>
          <a:xfrm>
            <a:off x="1641091" y="8070290"/>
            <a:ext cx="6377495" cy="759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0556"/>
              </a:buClr>
              <a:buSzPts val="3500"/>
              <a:buFont typeface="Arial"/>
              <a:buNone/>
              <a:defRPr sz="3500" b="1" i="1">
                <a:solidFill>
                  <a:srgbClr val="02055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7" name="Google Shape;57;p6"/>
          <p:cNvSpPr txBox="1">
            <a:spLocks noGrp="1"/>
          </p:cNvSpPr>
          <p:nvPr>
            <p:ph type="body" idx="3"/>
          </p:nvPr>
        </p:nvSpPr>
        <p:spPr>
          <a:xfrm>
            <a:off x="1561680" y="4865649"/>
            <a:ext cx="13807275" cy="22247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8" name="Google Shape;58;p6"/>
          <p:cNvSpPr txBox="1">
            <a:spLocks noGrp="1"/>
          </p:cNvSpPr>
          <p:nvPr>
            <p:ph type="body" idx="4"/>
          </p:nvPr>
        </p:nvSpPr>
        <p:spPr>
          <a:xfrm>
            <a:off x="8991461" y="9391791"/>
            <a:ext cx="6377494" cy="2844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  <a:defRPr sz="2500"/>
            </a:lvl1pPr>
            <a:lvl2pPr marL="914400" lvl="1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9" name="Google Shape;59;p6"/>
          <p:cNvSpPr txBox="1">
            <a:spLocks noGrp="1"/>
          </p:cNvSpPr>
          <p:nvPr>
            <p:ph type="body" idx="5"/>
          </p:nvPr>
        </p:nvSpPr>
        <p:spPr>
          <a:xfrm>
            <a:off x="8991461" y="8070290"/>
            <a:ext cx="6377494" cy="759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0556"/>
              </a:buClr>
              <a:buSzPts val="3500"/>
              <a:buFont typeface="Arial"/>
              <a:buNone/>
              <a:defRPr sz="3500" b="1" i="1">
                <a:solidFill>
                  <a:srgbClr val="02055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" name="Google Shape;60;p6"/>
          <p:cNvSpPr txBox="1">
            <a:spLocks noGrp="1"/>
          </p:cNvSpPr>
          <p:nvPr>
            <p:ph type="body" idx="6"/>
          </p:nvPr>
        </p:nvSpPr>
        <p:spPr>
          <a:xfrm>
            <a:off x="16236323" y="9391791"/>
            <a:ext cx="6377494" cy="2844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  <a:defRPr sz="2500"/>
            </a:lvl1pPr>
            <a:lvl2pPr marL="914400" lvl="1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" name="Google Shape;61;p6"/>
          <p:cNvSpPr txBox="1">
            <a:spLocks noGrp="1"/>
          </p:cNvSpPr>
          <p:nvPr>
            <p:ph type="body" idx="7"/>
          </p:nvPr>
        </p:nvSpPr>
        <p:spPr>
          <a:xfrm>
            <a:off x="16236323" y="8070290"/>
            <a:ext cx="6377494" cy="759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0556"/>
              </a:buClr>
              <a:buSzPts val="3500"/>
              <a:buFont typeface="Arial"/>
              <a:buNone/>
              <a:defRPr sz="3500" b="1" i="1">
                <a:solidFill>
                  <a:srgbClr val="02055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2" name="Google Shape;62;p6"/>
          <p:cNvSpPr/>
          <p:nvPr/>
        </p:nvSpPr>
        <p:spPr>
          <a:xfrm>
            <a:off x="-5396544" y="13438626"/>
            <a:ext cx="27594165" cy="27887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53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469BEC"/>
              </a:gs>
              <a:gs pos="40227">
                <a:srgbClr val="469CED"/>
              </a:gs>
              <a:gs pos="89456">
                <a:srgbClr val="469BDD"/>
              </a:gs>
              <a:gs pos="100000">
                <a:srgbClr val="C34FC7"/>
              </a:gs>
            </a:gsLst>
            <a:lin ang="0" scaled="0"/>
          </a:gradFill>
          <a:ln>
            <a:noFill/>
          </a:ln>
        </p:spPr>
        <p:txBody>
          <a:bodyPr spcFirstLastPara="1" wrap="square" lIns="182875" tIns="182875" rIns="182875" bIns="1828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9BDD"/>
              </a:buClr>
              <a:buSzPts val="7200"/>
              <a:buFont typeface="Helvetica Neue"/>
              <a:buNone/>
            </a:pPr>
            <a:endParaRPr sz="7200" b="0" i="0" u="none" strike="noStrike" cap="none">
              <a:solidFill>
                <a:srgbClr val="469BDD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3" name="Google Shape;63;p6"/>
          <p:cNvSpPr txBox="1">
            <a:spLocks noGrp="1"/>
          </p:cNvSpPr>
          <p:nvPr>
            <p:ph type="sldNum" idx="12"/>
          </p:nvPr>
        </p:nvSpPr>
        <p:spPr>
          <a:xfrm>
            <a:off x="23575408" y="12946929"/>
            <a:ext cx="500379" cy="500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020556"/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Текст и 2 буллита">
  <p:cSld name="Текст и 2 буллита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7"/>
          <p:cNvSpPr txBox="1">
            <a:spLocks noGrp="1"/>
          </p:cNvSpPr>
          <p:nvPr>
            <p:ph type="title"/>
          </p:nvPr>
        </p:nvSpPr>
        <p:spPr>
          <a:xfrm>
            <a:off x="1561681" y="1939177"/>
            <a:ext cx="15205076" cy="1946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65A"/>
              </a:buClr>
              <a:buSzPts val="6000"/>
              <a:buFont typeface="Arial"/>
              <a:buNone/>
              <a:defRPr>
                <a:solidFill>
                  <a:srgbClr val="00065A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7"/>
          <p:cNvSpPr txBox="1">
            <a:spLocks noGrp="1"/>
          </p:cNvSpPr>
          <p:nvPr>
            <p:ph type="body" idx="1"/>
          </p:nvPr>
        </p:nvSpPr>
        <p:spPr>
          <a:xfrm>
            <a:off x="1561681" y="4221605"/>
            <a:ext cx="10630320" cy="2717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3000"/>
              <a:buFont typeface="Arial"/>
              <a:buNone/>
              <a:defRPr sz="30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3000"/>
              <a:buFont typeface="Arial"/>
              <a:buNone/>
              <a:defRPr sz="30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3000"/>
              <a:buFont typeface="Arial"/>
              <a:buNone/>
              <a:defRPr sz="30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3000"/>
              <a:buFont typeface="Arial"/>
              <a:buNone/>
              <a:defRPr sz="30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3000"/>
              <a:buFont typeface="Arial"/>
              <a:buNone/>
              <a:defRPr sz="30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7" name="Google Shape;67;p7"/>
          <p:cNvSpPr txBox="1">
            <a:spLocks noGrp="1"/>
          </p:cNvSpPr>
          <p:nvPr>
            <p:ph type="body" idx="2"/>
          </p:nvPr>
        </p:nvSpPr>
        <p:spPr>
          <a:xfrm>
            <a:off x="1641092" y="9178756"/>
            <a:ext cx="9914520" cy="2844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  <a:defRPr sz="2500"/>
            </a:lvl1pPr>
            <a:lvl2pPr marL="914400" lvl="1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8" name="Google Shape;68;p7"/>
          <p:cNvSpPr txBox="1">
            <a:spLocks noGrp="1"/>
          </p:cNvSpPr>
          <p:nvPr>
            <p:ph type="body" idx="3"/>
          </p:nvPr>
        </p:nvSpPr>
        <p:spPr>
          <a:xfrm>
            <a:off x="12828389" y="9178756"/>
            <a:ext cx="10219698" cy="2844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  <a:defRPr sz="2500"/>
            </a:lvl1pPr>
            <a:lvl2pPr marL="914400" lvl="1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9" name="Google Shape;69;p7"/>
          <p:cNvSpPr txBox="1">
            <a:spLocks noGrp="1"/>
          </p:cNvSpPr>
          <p:nvPr>
            <p:ph type="body" idx="4"/>
          </p:nvPr>
        </p:nvSpPr>
        <p:spPr>
          <a:xfrm>
            <a:off x="1641091" y="7857255"/>
            <a:ext cx="9914520" cy="7302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0556"/>
              </a:buClr>
              <a:buSzPts val="3430"/>
              <a:buFont typeface="Arial"/>
              <a:buNone/>
              <a:defRPr sz="3430" b="1" i="1">
                <a:solidFill>
                  <a:srgbClr val="02055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0" name="Google Shape;70;p7"/>
          <p:cNvSpPr txBox="1"/>
          <p:nvPr/>
        </p:nvSpPr>
        <p:spPr>
          <a:xfrm>
            <a:off x="1561682" y="605579"/>
            <a:ext cx="2470910" cy="500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91C91"/>
              </a:buClr>
              <a:buSzPts val="2000"/>
              <a:buFont typeface="Arial"/>
              <a:buNone/>
            </a:pPr>
            <a:r>
              <a:rPr lang="en-US" sz="2000" b="0" i="1" u="none" strike="noStrike" cap="none">
                <a:solidFill>
                  <a:srgbClr val="091C91"/>
                </a:solidFill>
                <a:latin typeface="Arial"/>
                <a:ea typeface="Arial"/>
                <a:cs typeface="Arial"/>
                <a:sym typeface="Arial"/>
              </a:rPr>
              <a:t>DATA FUSION 2024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7"/>
          <p:cNvSpPr/>
          <p:nvPr/>
        </p:nvSpPr>
        <p:spPr>
          <a:xfrm>
            <a:off x="23048086" y="12748576"/>
            <a:ext cx="1335915" cy="96742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5295" y="0"/>
                </a:moveTo>
                <a:lnTo>
                  <a:pt x="21600" y="105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02055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7"/>
          <p:cNvSpPr txBox="1">
            <a:spLocks noGrp="1"/>
          </p:cNvSpPr>
          <p:nvPr>
            <p:ph type="body" idx="5"/>
          </p:nvPr>
        </p:nvSpPr>
        <p:spPr>
          <a:xfrm>
            <a:off x="12754567" y="7857255"/>
            <a:ext cx="10293520" cy="7302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0556"/>
              </a:buClr>
              <a:buSzPts val="3430"/>
              <a:buFont typeface="Arial"/>
              <a:buNone/>
              <a:defRPr sz="3430" b="1" i="1">
                <a:solidFill>
                  <a:srgbClr val="02055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73" name="Google Shape;73;p7" descr="Untitled-1.png"/>
          <p:cNvPicPr preferRelativeResize="0"/>
          <p:nvPr/>
        </p:nvPicPr>
        <p:blipFill rotWithShape="1">
          <a:blip r:embed="rId2">
            <a:alphaModFix/>
          </a:blip>
          <a:srcRect l="21235" b="2489"/>
          <a:stretch/>
        </p:blipFill>
        <p:spPr>
          <a:xfrm>
            <a:off x="-1" y="496644"/>
            <a:ext cx="1420449" cy="718251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7"/>
          <p:cNvSpPr/>
          <p:nvPr/>
        </p:nvSpPr>
        <p:spPr>
          <a:xfrm>
            <a:off x="-5396544" y="13438626"/>
            <a:ext cx="27594165" cy="27887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53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469BEC"/>
              </a:gs>
              <a:gs pos="40227">
                <a:srgbClr val="469CED"/>
              </a:gs>
              <a:gs pos="89456">
                <a:srgbClr val="469BDD"/>
              </a:gs>
              <a:gs pos="100000">
                <a:srgbClr val="C34FC7"/>
              </a:gs>
            </a:gsLst>
            <a:lin ang="0" scaled="0"/>
          </a:gradFill>
          <a:ln>
            <a:noFill/>
          </a:ln>
        </p:spPr>
        <p:txBody>
          <a:bodyPr spcFirstLastPara="1" wrap="square" lIns="182875" tIns="182875" rIns="182875" bIns="1828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9BDD"/>
              </a:buClr>
              <a:buSzPts val="7200"/>
              <a:buFont typeface="Helvetica Neue"/>
              <a:buNone/>
            </a:pPr>
            <a:endParaRPr sz="7200" b="0" i="0" u="none" strike="noStrike" cap="none">
              <a:solidFill>
                <a:srgbClr val="469BDD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5" name="Google Shape;75;p7"/>
          <p:cNvSpPr txBox="1">
            <a:spLocks noGrp="1"/>
          </p:cNvSpPr>
          <p:nvPr>
            <p:ph type="sldNum" idx="12"/>
          </p:nvPr>
        </p:nvSpPr>
        <p:spPr>
          <a:xfrm>
            <a:off x="23604808" y="12915582"/>
            <a:ext cx="447039" cy="474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sz="1800" b="0" i="1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sz="1800" b="0" i="1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sz="1800" b="0" i="1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sz="1800" b="0" i="1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sz="1800" b="0" i="1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sz="1800" b="0" i="1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sz="1800" b="0" i="1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sz="1800" b="0" i="1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sz="1800" b="0" i="1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2000" i="0">
              <a:solidFill>
                <a:srgbClr val="020556"/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График и 3 буллита">
  <p:cSld name="График и 3 буллита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8" descr="3d-illustration-of-blue-and-purple-futuristic-sci-fi-techno-lights-cool-background.jpg"/>
          <p:cNvPicPr preferRelativeResize="0"/>
          <p:nvPr/>
        </p:nvPicPr>
        <p:blipFill rotWithShape="1">
          <a:blip r:embed="rId2">
            <a:alphaModFix/>
          </a:blip>
          <a:srcRect l="1954" t="1954" r="174" b="272"/>
          <a:stretch/>
        </p:blipFill>
        <p:spPr>
          <a:xfrm>
            <a:off x="31208" y="38237"/>
            <a:ext cx="24340092" cy="13677764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8" descr="Изображение"/>
          <p:cNvPicPr preferRelativeResize="0"/>
          <p:nvPr/>
        </p:nvPicPr>
        <p:blipFill rotWithShape="1">
          <a:blip r:embed="rId3">
            <a:alphaModFix amt="90261"/>
          </a:blip>
          <a:srcRect r="625" b="16245"/>
          <a:stretch/>
        </p:blipFill>
        <p:spPr>
          <a:xfrm rot="10800000" flipH="1">
            <a:off x="-2" y="-1"/>
            <a:ext cx="24384003" cy="13716004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8"/>
          <p:cNvSpPr/>
          <p:nvPr/>
        </p:nvSpPr>
        <p:spPr>
          <a:xfrm>
            <a:off x="1660445" y="4841838"/>
            <a:ext cx="15175852" cy="7814521"/>
          </a:xfrm>
          <a:prstGeom prst="roundRect">
            <a:avLst>
              <a:gd name="adj" fmla="val 2438"/>
            </a:avLst>
          </a:prstGeom>
          <a:solidFill>
            <a:srgbClr val="FFFFFF"/>
          </a:solidFill>
          <a:ln>
            <a:noFill/>
          </a:ln>
          <a:effectLst>
            <a:outerShdw blurRad="165100" dist="47389" dir="5400000" rotWithShape="0">
              <a:srgbClr val="000000">
                <a:alpha val="23921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8"/>
          <p:cNvSpPr/>
          <p:nvPr/>
        </p:nvSpPr>
        <p:spPr>
          <a:xfrm>
            <a:off x="12701" y="13377070"/>
            <a:ext cx="21928930" cy="33893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489" y="2160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9F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8"/>
          <p:cNvSpPr txBox="1"/>
          <p:nvPr/>
        </p:nvSpPr>
        <p:spPr>
          <a:xfrm>
            <a:off x="1561682" y="605579"/>
            <a:ext cx="2470911" cy="500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lang="en-US" sz="2000" b="0" i="1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DATA FUSION 2024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2" name="Google Shape;82;p8" descr="Untitled-1.png"/>
          <p:cNvPicPr preferRelativeResize="0"/>
          <p:nvPr/>
        </p:nvPicPr>
        <p:blipFill rotWithShape="1">
          <a:blip r:embed="rId4">
            <a:alphaModFix/>
          </a:blip>
          <a:srcRect l="21235" b="2489"/>
          <a:stretch/>
        </p:blipFill>
        <p:spPr>
          <a:xfrm>
            <a:off x="-1" y="496644"/>
            <a:ext cx="1420449" cy="718251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8"/>
          <p:cNvSpPr/>
          <p:nvPr/>
        </p:nvSpPr>
        <p:spPr>
          <a:xfrm>
            <a:off x="23048086" y="12748576"/>
            <a:ext cx="1335915" cy="96742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5295" y="0"/>
                </a:moveTo>
                <a:lnTo>
                  <a:pt x="21600" y="105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8"/>
          <p:cNvSpPr txBox="1">
            <a:spLocks noGrp="1"/>
          </p:cNvSpPr>
          <p:nvPr>
            <p:ph type="title"/>
          </p:nvPr>
        </p:nvSpPr>
        <p:spPr>
          <a:xfrm>
            <a:off x="1561682" y="1939177"/>
            <a:ext cx="15175851" cy="1946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8"/>
          <p:cNvSpPr txBox="1">
            <a:spLocks noGrp="1"/>
          </p:cNvSpPr>
          <p:nvPr>
            <p:ph type="body" idx="1"/>
          </p:nvPr>
        </p:nvSpPr>
        <p:spPr>
          <a:xfrm>
            <a:off x="17232923" y="5795936"/>
            <a:ext cx="6334391" cy="144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  <a:defRPr sz="2500">
                <a:solidFill>
                  <a:srgbClr val="FFFFFF"/>
                </a:solidFill>
              </a:defRPr>
            </a:lvl1pPr>
            <a:lvl2pPr marL="914400" lvl="1" indent="-3873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Char char="•"/>
              <a:defRPr sz="2500">
                <a:solidFill>
                  <a:srgbClr val="FFFFFF"/>
                </a:solidFill>
              </a:defRPr>
            </a:lvl2pPr>
            <a:lvl3pPr marL="1371600" lvl="2" indent="-3873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Char char="•"/>
              <a:defRPr sz="2500">
                <a:solidFill>
                  <a:srgbClr val="FFFFFF"/>
                </a:solidFill>
              </a:defRPr>
            </a:lvl3pPr>
            <a:lvl4pPr marL="1828800" lvl="3" indent="-3873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Char char="•"/>
              <a:defRPr sz="2500">
                <a:solidFill>
                  <a:srgbClr val="FFFFFF"/>
                </a:solidFill>
              </a:defRPr>
            </a:lvl4pPr>
            <a:lvl5pPr marL="2286000" lvl="4" indent="-3873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Char char="•"/>
              <a:defRPr sz="2500">
                <a:solidFill>
                  <a:srgbClr val="FFFFFF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6" name="Google Shape;86;p8"/>
          <p:cNvSpPr txBox="1">
            <a:spLocks noGrp="1"/>
          </p:cNvSpPr>
          <p:nvPr>
            <p:ph type="body" idx="2"/>
          </p:nvPr>
        </p:nvSpPr>
        <p:spPr>
          <a:xfrm>
            <a:off x="18236169" y="4906700"/>
            <a:ext cx="5331145" cy="790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Font typeface="Arial"/>
              <a:buNone/>
              <a:defRPr sz="3500" b="1" i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7" name="Google Shape;87;p8"/>
          <p:cNvSpPr txBox="1">
            <a:spLocks noGrp="1"/>
          </p:cNvSpPr>
          <p:nvPr>
            <p:ph type="body" idx="3"/>
          </p:nvPr>
        </p:nvSpPr>
        <p:spPr>
          <a:xfrm>
            <a:off x="17232923" y="8503577"/>
            <a:ext cx="6334391" cy="144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  <a:defRPr sz="2500">
                <a:solidFill>
                  <a:srgbClr val="FFFFFF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8" name="Google Shape;88;p8"/>
          <p:cNvSpPr txBox="1">
            <a:spLocks noGrp="1"/>
          </p:cNvSpPr>
          <p:nvPr>
            <p:ph type="body" idx="4"/>
          </p:nvPr>
        </p:nvSpPr>
        <p:spPr>
          <a:xfrm>
            <a:off x="18236169" y="7614342"/>
            <a:ext cx="5331145" cy="7907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Font typeface="Arial"/>
              <a:buNone/>
              <a:defRPr sz="3500" b="1" i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9" name="Google Shape;89;p8"/>
          <p:cNvSpPr txBox="1">
            <a:spLocks noGrp="1"/>
          </p:cNvSpPr>
          <p:nvPr>
            <p:ph type="body" idx="5"/>
          </p:nvPr>
        </p:nvSpPr>
        <p:spPr>
          <a:xfrm>
            <a:off x="17232923" y="11176827"/>
            <a:ext cx="6334391" cy="144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  <a:defRPr sz="2500">
                <a:solidFill>
                  <a:srgbClr val="FFFFFF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0" name="Google Shape;90;p8"/>
          <p:cNvSpPr txBox="1">
            <a:spLocks noGrp="1"/>
          </p:cNvSpPr>
          <p:nvPr>
            <p:ph type="body" idx="6"/>
          </p:nvPr>
        </p:nvSpPr>
        <p:spPr>
          <a:xfrm>
            <a:off x="18236169" y="10287592"/>
            <a:ext cx="5331145" cy="7907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Font typeface="Arial"/>
              <a:buNone/>
              <a:defRPr sz="3500" b="1" i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1" name="Google Shape;91;p8"/>
          <p:cNvSpPr txBox="1">
            <a:spLocks noGrp="1"/>
          </p:cNvSpPr>
          <p:nvPr>
            <p:ph type="sldNum" idx="12"/>
          </p:nvPr>
        </p:nvSpPr>
        <p:spPr>
          <a:xfrm>
            <a:off x="23575408" y="12946929"/>
            <a:ext cx="500379" cy="500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0556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2055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0556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2055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0556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20556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0556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20556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0556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20556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0556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20556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0556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20556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0556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20556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0556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2055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Текст и 4 буллита">
  <p:cSld name="Текст и 4 буллита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10" descr="Рисунок 18"/>
          <p:cNvPicPr preferRelativeResize="0"/>
          <p:nvPr/>
        </p:nvPicPr>
        <p:blipFill rotWithShape="1">
          <a:blip r:embed="rId2">
            <a:alphaModFix/>
          </a:blip>
          <a:srcRect l="2512" b="6592"/>
          <a:stretch/>
        </p:blipFill>
        <p:spPr>
          <a:xfrm>
            <a:off x="-1" y="10227550"/>
            <a:ext cx="23821549" cy="348845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0"/>
          <p:cNvSpPr txBox="1">
            <a:spLocks noGrp="1"/>
          </p:cNvSpPr>
          <p:nvPr>
            <p:ph type="title"/>
          </p:nvPr>
        </p:nvSpPr>
        <p:spPr>
          <a:xfrm>
            <a:off x="1561682" y="1939177"/>
            <a:ext cx="13662670" cy="1946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65A"/>
              </a:buClr>
              <a:buSzPts val="6000"/>
              <a:buFont typeface="Arial"/>
              <a:buNone/>
              <a:defRPr>
                <a:solidFill>
                  <a:srgbClr val="00065A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0"/>
          <p:cNvSpPr txBox="1"/>
          <p:nvPr/>
        </p:nvSpPr>
        <p:spPr>
          <a:xfrm>
            <a:off x="1561682" y="605579"/>
            <a:ext cx="2470910" cy="500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91C91"/>
              </a:buClr>
              <a:buSzPts val="2000"/>
              <a:buFont typeface="Arial"/>
              <a:buNone/>
            </a:pPr>
            <a:r>
              <a:rPr lang="en-US" sz="2000" b="0" i="1" u="none" strike="noStrike" cap="none">
                <a:solidFill>
                  <a:srgbClr val="091C91"/>
                </a:solidFill>
                <a:latin typeface="Arial"/>
                <a:ea typeface="Arial"/>
                <a:cs typeface="Arial"/>
                <a:sym typeface="Arial"/>
              </a:rPr>
              <a:t>DATA FUSION 2024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9" name="Google Shape;109;p10" descr="Untitled-1.png"/>
          <p:cNvPicPr preferRelativeResize="0"/>
          <p:nvPr/>
        </p:nvPicPr>
        <p:blipFill rotWithShape="1">
          <a:blip r:embed="rId3">
            <a:alphaModFix/>
          </a:blip>
          <a:srcRect l="21235" b="2489"/>
          <a:stretch/>
        </p:blipFill>
        <p:spPr>
          <a:xfrm>
            <a:off x="-1" y="496644"/>
            <a:ext cx="1420449" cy="718251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0"/>
          <p:cNvSpPr/>
          <p:nvPr/>
        </p:nvSpPr>
        <p:spPr>
          <a:xfrm>
            <a:off x="23048086" y="12748576"/>
            <a:ext cx="1335915" cy="96742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5295" y="0"/>
                </a:moveTo>
                <a:lnTo>
                  <a:pt x="21600" y="105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02055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10"/>
          <p:cNvSpPr txBox="1">
            <a:spLocks noGrp="1"/>
          </p:cNvSpPr>
          <p:nvPr>
            <p:ph type="body" idx="1"/>
          </p:nvPr>
        </p:nvSpPr>
        <p:spPr>
          <a:xfrm>
            <a:off x="1561682" y="6295235"/>
            <a:ext cx="5085304" cy="2844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  <a:defRPr sz="2500"/>
            </a:lvl1pPr>
            <a:lvl2pPr marL="914400" lvl="1" indent="-3873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Char char="•"/>
              <a:defRPr sz="2500"/>
            </a:lvl2pPr>
            <a:lvl3pPr marL="1371600" lvl="2" indent="-3873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Char char="•"/>
              <a:defRPr sz="2500"/>
            </a:lvl3pPr>
            <a:lvl4pPr marL="1828800" lvl="3" indent="-3873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Char char="•"/>
              <a:defRPr sz="2500"/>
            </a:lvl4pPr>
            <a:lvl5pPr marL="2286000" lvl="4" indent="-3873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Char char="•"/>
              <a:defRPr sz="2500"/>
            </a:lvl5pPr>
            <a:lvl6pPr marL="2743200" lvl="5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2" name="Google Shape;112;p10"/>
          <p:cNvSpPr txBox="1">
            <a:spLocks noGrp="1"/>
          </p:cNvSpPr>
          <p:nvPr>
            <p:ph type="body" idx="2"/>
          </p:nvPr>
        </p:nvSpPr>
        <p:spPr>
          <a:xfrm>
            <a:off x="1561682" y="4973735"/>
            <a:ext cx="5085304" cy="895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0556"/>
              </a:buClr>
              <a:buSzPts val="3500"/>
              <a:buFont typeface="Arial"/>
              <a:buNone/>
              <a:defRPr sz="3500" b="1" i="1">
                <a:solidFill>
                  <a:srgbClr val="02055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3" name="Google Shape;113;p10"/>
          <p:cNvSpPr/>
          <p:nvPr/>
        </p:nvSpPr>
        <p:spPr>
          <a:xfrm>
            <a:off x="1" y="13377068"/>
            <a:ext cx="21928930" cy="33893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489" y="2160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9F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0"/>
          <p:cNvSpPr txBox="1">
            <a:spLocks noGrp="1"/>
          </p:cNvSpPr>
          <p:nvPr>
            <p:ph type="body" idx="3"/>
          </p:nvPr>
        </p:nvSpPr>
        <p:spPr>
          <a:xfrm>
            <a:off x="1561680" y="10726115"/>
            <a:ext cx="16269119" cy="22247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5" name="Google Shape;115;p10"/>
          <p:cNvSpPr txBox="1">
            <a:spLocks noGrp="1"/>
          </p:cNvSpPr>
          <p:nvPr>
            <p:ph type="body" idx="4"/>
          </p:nvPr>
        </p:nvSpPr>
        <p:spPr>
          <a:xfrm>
            <a:off x="7153588" y="6295235"/>
            <a:ext cx="5085305" cy="2844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  <a:defRPr sz="2500"/>
            </a:lvl1pPr>
            <a:lvl2pPr marL="914400" lvl="1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6" name="Google Shape;116;p10"/>
          <p:cNvSpPr txBox="1">
            <a:spLocks noGrp="1"/>
          </p:cNvSpPr>
          <p:nvPr>
            <p:ph type="body" idx="5"/>
          </p:nvPr>
        </p:nvSpPr>
        <p:spPr>
          <a:xfrm>
            <a:off x="7153588" y="4973735"/>
            <a:ext cx="5085305" cy="895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0556"/>
              </a:buClr>
              <a:buSzPts val="3500"/>
              <a:buFont typeface="Arial"/>
              <a:buNone/>
              <a:defRPr sz="3500" b="1" i="1">
                <a:solidFill>
                  <a:srgbClr val="02055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7" name="Google Shape;117;p10"/>
          <p:cNvSpPr txBox="1">
            <a:spLocks noGrp="1"/>
          </p:cNvSpPr>
          <p:nvPr>
            <p:ph type="body" idx="6"/>
          </p:nvPr>
        </p:nvSpPr>
        <p:spPr>
          <a:xfrm>
            <a:off x="12745495" y="6295180"/>
            <a:ext cx="5085305" cy="2844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  <a:defRPr sz="2500"/>
            </a:lvl1pPr>
            <a:lvl2pPr marL="914400" lvl="1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8" name="Google Shape;118;p10"/>
          <p:cNvSpPr txBox="1">
            <a:spLocks noGrp="1"/>
          </p:cNvSpPr>
          <p:nvPr>
            <p:ph type="body" idx="7"/>
          </p:nvPr>
        </p:nvSpPr>
        <p:spPr>
          <a:xfrm>
            <a:off x="12745495" y="4973678"/>
            <a:ext cx="5085305" cy="895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0556"/>
              </a:buClr>
              <a:buSzPts val="3500"/>
              <a:buFont typeface="Arial"/>
              <a:buNone/>
              <a:defRPr sz="3500" b="1" i="1">
                <a:solidFill>
                  <a:srgbClr val="02055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9" name="Google Shape;119;p10"/>
          <p:cNvSpPr txBox="1">
            <a:spLocks noGrp="1"/>
          </p:cNvSpPr>
          <p:nvPr>
            <p:ph type="body" idx="8"/>
          </p:nvPr>
        </p:nvSpPr>
        <p:spPr>
          <a:xfrm>
            <a:off x="18337403" y="6295180"/>
            <a:ext cx="5085305" cy="2844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  <a:defRPr sz="2500"/>
            </a:lvl1pPr>
            <a:lvl2pPr marL="914400" lvl="1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0" name="Google Shape;120;p10"/>
          <p:cNvSpPr txBox="1">
            <a:spLocks noGrp="1"/>
          </p:cNvSpPr>
          <p:nvPr>
            <p:ph type="body" idx="9"/>
          </p:nvPr>
        </p:nvSpPr>
        <p:spPr>
          <a:xfrm>
            <a:off x="18337403" y="4973678"/>
            <a:ext cx="5085305" cy="895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0556"/>
              </a:buClr>
              <a:buSzPts val="3500"/>
              <a:buFont typeface="Arial"/>
              <a:buNone/>
              <a:defRPr sz="3500" b="1" i="1">
                <a:solidFill>
                  <a:srgbClr val="02055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1" name="Google Shape;121;p10"/>
          <p:cNvSpPr txBox="1">
            <a:spLocks noGrp="1"/>
          </p:cNvSpPr>
          <p:nvPr>
            <p:ph type="sldNum" idx="12"/>
          </p:nvPr>
        </p:nvSpPr>
        <p:spPr>
          <a:xfrm>
            <a:off x="23575408" y="12946929"/>
            <a:ext cx="500379" cy="500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020556"/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Объект и 3 буллита">
  <p:cSld name="Объект и 3 буллита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11" descr="Изображение"/>
          <p:cNvPicPr preferRelativeResize="0"/>
          <p:nvPr/>
        </p:nvPicPr>
        <p:blipFill rotWithShape="1">
          <a:blip r:embed="rId2">
            <a:alphaModFix/>
          </a:blip>
          <a:srcRect l="1319" t="37309" r="3376" b="42890"/>
          <a:stretch/>
        </p:blipFill>
        <p:spPr>
          <a:xfrm>
            <a:off x="-1" y="10406757"/>
            <a:ext cx="23868064" cy="330914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0" y="21546"/>
                </a:lnTo>
                <a:lnTo>
                  <a:pt x="20536" y="21600"/>
                </a:lnTo>
                <a:lnTo>
                  <a:pt x="21600" y="1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124" name="Google Shape;124;p11"/>
          <p:cNvSpPr/>
          <p:nvPr/>
        </p:nvSpPr>
        <p:spPr>
          <a:xfrm>
            <a:off x="1" y="13377068"/>
            <a:ext cx="21928930" cy="33893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489" y="2160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9F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11"/>
          <p:cNvSpPr/>
          <p:nvPr/>
        </p:nvSpPr>
        <p:spPr>
          <a:xfrm>
            <a:off x="23048086" y="12748576"/>
            <a:ext cx="1335915" cy="96742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5295" y="0"/>
                </a:moveTo>
                <a:lnTo>
                  <a:pt x="21600" y="105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02055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11"/>
          <p:cNvSpPr txBox="1"/>
          <p:nvPr/>
        </p:nvSpPr>
        <p:spPr>
          <a:xfrm>
            <a:off x="1561682" y="605579"/>
            <a:ext cx="2470910" cy="500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91C91"/>
              </a:buClr>
              <a:buSzPts val="2000"/>
              <a:buFont typeface="Arial"/>
              <a:buNone/>
            </a:pPr>
            <a:r>
              <a:rPr lang="en-US" sz="2000" b="0" i="1" u="none" strike="noStrike" cap="none">
                <a:solidFill>
                  <a:srgbClr val="091C91"/>
                </a:solidFill>
                <a:latin typeface="Arial"/>
                <a:ea typeface="Arial"/>
                <a:cs typeface="Arial"/>
                <a:sym typeface="Arial"/>
              </a:rPr>
              <a:t>DATA FUSION 2024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7" name="Google Shape;127;p11" descr="Untitled-1.png"/>
          <p:cNvPicPr preferRelativeResize="0"/>
          <p:nvPr/>
        </p:nvPicPr>
        <p:blipFill rotWithShape="1">
          <a:blip r:embed="rId3">
            <a:alphaModFix/>
          </a:blip>
          <a:srcRect l="21235" b="2489"/>
          <a:stretch/>
        </p:blipFill>
        <p:spPr>
          <a:xfrm>
            <a:off x="-1" y="496644"/>
            <a:ext cx="1420449" cy="718251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1"/>
          <p:cNvSpPr txBox="1">
            <a:spLocks noGrp="1"/>
          </p:cNvSpPr>
          <p:nvPr>
            <p:ph type="title"/>
          </p:nvPr>
        </p:nvSpPr>
        <p:spPr>
          <a:xfrm>
            <a:off x="1561682" y="1939177"/>
            <a:ext cx="10630318" cy="1946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65A"/>
              </a:buClr>
              <a:buSzPts val="6000"/>
              <a:buFont typeface="Arial"/>
              <a:buNone/>
              <a:defRPr>
                <a:solidFill>
                  <a:srgbClr val="00065A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11"/>
          <p:cNvSpPr txBox="1">
            <a:spLocks noGrp="1"/>
          </p:cNvSpPr>
          <p:nvPr>
            <p:ph type="body" idx="1"/>
          </p:nvPr>
        </p:nvSpPr>
        <p:spPr>
          <a:xfrm>
            <a:off x="1561681" y="5346577"/>
            <a:ext cx="10630318" cy="15095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  <a:defRPr sz="2500"/>
            </a:lvl1pPr>
            <a:lvl2pPr marL="914400" lvl="1" indent="-3873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Char char="•"/>
              <a:defRPr sz="2500"/>
            </a:lvl2pPr>
            <a:lvl3pPr marL="1371600" lvl="2" indent="-3873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Char char="•"/>
              <a:defRPr sz="2500"/>
            </a:lvl3pPr>
            <a:lvl4pPr marL="1828800" lvl="3" indent="-3873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Char char="•"/>
              <a:defRPr sz="2500"/>
            </a:lvl4pPr>
            <a:lvl5pPr marL="2286000" lvl="4" indent="-3873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Char char="•"/>
              <a:defRPr sz="2500"/>
            </a:lvl5pPr>
            <a:lvl6pPr marL="2743200" lvl="5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0" name="Google Shape;130;p11"/>
          <p:cNvSpPr txBox="1">
            <a:spLocks noGrp="1"/>
          </p:cNvSpPr>
          <p:nvPr>
            <p:ph type="body" idx="2"/>
          </p:nvPr>
        </p:nvSpPr>
        <p:spPr>
          <a:xfrm>
            <a:off x="1561679" y="4268878"/>
            <a:ext cx="10630321" cy="760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0556"/>
              </a:buClr>
              <a:buSzPts val="3500"/>
              <a:buFont typeface="Arial"/>
              <a:buNone/>
              <a:defRPr sz="3500" b="1" i="1">
                <a:solidFill>
                  <a:srgbClr val="02055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1" name="Google Shape;131;p11"/>
          <p:cNvSpPr txBox="1">
            <a:spLocks noGrp="1"/>
          </p:cNvSpPr>
          <p:nvPr>
            <p:ph type="body" idx="3"/>
          </p:nvPr>
        </p:nvSpPr>
        <p:spPr>
          <a:xfrm>
            <a:off x="1561681" y="8406300"/>
            <a:ext cx="10630318" cy="15095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  <a:defRPr sz="2500"/>
            </a:lvl1pPr>
            <a:lvl2pPr marL="914400" lvl="1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2" name="Google Shape;132;p11"/>
          <p:cNvSpPr txBox="1">
            <a:spLocks noGrp="1"/>
          </p:cNvSpPr>
          <p:nvPr>
            <p:ph type="body" idx="4"/>
          </p:nvPr>
        </p:nvSpPr>
        <p:spPr>
          <a:xfrm>
            <a:off x="1561679" y="7328600"/>
            <a:ext cx="10630321" cy="760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0556"/>
              </a:buClr>
              <a:buSzPts val="3500"/>
              <a:buFont typeface="Arial"/>
              <a:buNone/>
              <a:defRPr sz="3500" b="1" i="1">
                <a:solidFill>
                  <a:srgbClr val="02055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3" name="Google Shape;133;p11"/>
          <p:cNvSpPr txBox="1">
            <a:spLocks noGrp="1"/>
          </p:cNvSpPr>
          <p:nvPr>
            <p:ph type="body" idx="5"/>
          </p:nvPr>
        </p:nvSpPr>
        <p:spPr>
          <a:xfrm>
            <a:off x="1561681" y="11852885"/>
            <a:ext cx="10630318" cy="15095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  <a:defRPr sz="2500">
                <a:solidFill>
                  <a:srgbClr val="FFFFFF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4" name="Google Shape;134;p11"/>
          <p:cNvSpPr txBox="1">
            <a:spLocks noGrp="1"/>
          </p:cNvSpPr>
          <p:nvPr>
            <p:ph type="body" idx="6"/>
          </p:nvPr>
        </p:nvSpPr>
        <p:spPr>
          <a:xfrm>
            <a:off x="1561679" y="10775185"/>
            <a:ext cx="10630321" cy="760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Font typeface="Arial"/>
              <a:buNone/>
              <a:defRPr sz="3500" b="1" i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5" name="Google Shape;135;p11"/>
          <p:cNvSpPr txBox="1">
            <a:spLocks noGrp="1"/>
          </p:cNvSpPr>
          <p:nvPr>
            <p:ph type="body" idx="7"/>
          </p:nvPr>
        </p:nvSpPr>
        <p:spPr>
          <a:xfrm>
            <a:off x="12936994" y="1939177"/>
            <a:ext cx="10111093" cy="19612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3000"/>
              <a:buFont typeface="Arial"/>
              <a:buNone/>
              <a:defRPr sz="30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6" name="Google Shape;136;p11"/>
          <p:cNvSpPr txBox="1">
            <a:spLocks noGrp="1"/>
          </p:cNvSpPr>
          <p:nvPr>
            <p:ph type="sldNum" idx="12"/>
          </p:nvPr>
        </p:nvSpPr>
        <p:spPr>
          <a:xfrm>
            <a:off x="23575408" y="12946929"/>
            <a:ext cx="500379" cy="500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020556"/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5 буллитов и коммент">
  <p:cSld name="5 буллитов и коммент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4"/>
          <p:cNvSpPr txBox="1">
            <a:spLocks noGrp="1"/>
          </p:cNvSpPr>
          <p:nvPr>
            <p:ph type="title"/>
          </p:nvPr>
        </p:nvSpPr>
        <p:spPr>
          <a:xfrm>
            <a:off x="1561682" y="1939177"/>
            <a:ext cx="13230796" cy="1946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65A"/>
              </a:buClr>
              <a:buSzPts val="6000"/>
              <a:buFont typeface="Arial"/>
              <a:buNone/>
              <a:defRPr>
                <a:solidFill>
                  <a:srgbClr val="00065A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14"/>
          <p:cNvSpPr txBox="1"/>
          <p:nvPr/>
        </p:nvSpPr>
        <p:spPr>
          <a:xfrm>
            <a:off x="1561682" y="605579"/>
            <a:ext cx="2470910" cy="500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91C91"/>
              </a:buClr>
              <a:buSzPts val="2000"/>
              <a:buFont typeface="Arial"/>
              <a:buNone/>
            </a:pPr>
            <a:r>
              <a:rPr lang="en-US" sz="2000" b="0" i="1" u="none" strike="noStrike" cap="none">
                <a:solidFill>
                  <a:srgbClr val="091C91"/>
                </a:solidFill>
                <a:latin typeface="Arial"/>
                <a:ea typeface="Arial"/>
                <a:cs typeface="Arial"/>
                <a:sym typeface="Arial"/>
              </a:rPr>
              <a:t>DATA FUSION 2024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6" name="Google Shape;166;p14" descr="Untitled-1.png"/>
          <p:cNvPicPr preferRelativeResize="0"/>
          <p:nvPr/>
        </p:nvPicPr>
        <p:blipFill rotWithShape="1">
          <a:blip r:embed="rId2">
            <a:alphaModFix/>
          </a:blip>
          <a:srcRect l="21235" b="2489"/>
          <a:stretch/>
        </p:blipFill>
        <p:spPr>
          <a:xfrm>
            <a:off x="-1" y="496644"/>
            <a:ext cx="1420449" cy="718251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14"/>
          <p:cNvSpPr/>
          <p:nvPr/>
        </p:nvSpPr>
        <p:spPr>
          <a:xfrm>
            <a:off x="23048086" y="12748576"/>
            <a:ext cx="1335915" cy="96742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5295" y="0"/>
                </a:moveTo>
                <a:lnTo>
                  <a:pt x="21600" y="105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02055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14"/>
          <p:cNvSpPr txBox="1">
            <a:spLocks noGrp="1"/>
          </p:cNvSpPr>
          <p:nvPr>
            <p:ph type="body" idx="1"/>
          </p:nvPr>
        </p:nvSpPr>
        <p:spPr>
          <a:xfrm>
            <a:off x="1641092" y="6040508"/>
            <a:ext cx="6377493" cy="21972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  <a:defRPr sz="2500"/>
            </a:lvl1pPr>
            <a:lvl2pPr marL="914400" lvl="1" indent="-3873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Char char="•"/>
              <a:defRPr sz="2500"/>
            </a:lvl2pPr>
            <a:lvl3pPr marL="1371600" lvl="2" indent="-3873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Char char="•"/>
              <a:defRPr sz="2500"/>
            </a:lvl3pPr>
            <a:lvl4pPr marL="1828800" lvl="3" indent="-3873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Char char="•"/>
              <a:defRPr sz="2500"/>
            </a:lvl4pPr>
            <a:lvl5pPr marL="2286000" lvl="4" indent="-3873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Char char="•"/>
              <a:defRPr sz="2500"/>
            </a:lvl5pPr>
            <a:lvl6pPr marL="2743200" lvl="5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9" name="Google Shape;169;p14"/>
          <p:cNvSpPr txBox="1">
            <a:spLocks noGrp="1"/>
          </p:cNvSpPr>
          <p:nvPr>
            <p:ph type="body" idx="2"/>
          </p:nvPr>
        </p:nvSpPr>
        <p:spPr>
          <a:xfrm>
            <a:off x="1641091" y="4719008"/>
            <a:ext cx="6377495" cy="759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0556"/>
              </a:buClr>
              <a:buSzPts val="3500"/>
              <a:buFont typeface="Arial"/>
              <a:buNone/>
              <a:defRPr sz="3500" b="1" i="1">
                <a:solidFill>
                  <a:srgbClr val="02055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0" name="Google Shape;170;p14"/>
          <p:cNvSpPr txBox="1">
            <a:spLocks noGrp="1"/>
          </p:cNvSpPr>
          <p:nvPr>
            <p:ph type="body" idx="3"/>
          </p:nvPr>
        </p:nvSpPr>
        <p:spPr>
          <a:xfrm>
            <a:off x="8991461" y="6040508"/>
            <a:ext cx="6377494" cy="21972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  <a:defRPr sz="2500"/>
            </a:lvl1pPr>
            <a:lvl2pPr marL="914400" lvl="1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1" name="Google Shape;171;p14"/>
          <p:cNvSpPr txBox="1">
            <a:spLocks noGrp="1"/>
          </p:cNvSpPr>
          <p:nvPr>
            <p:ph type="body" idx="4"/>
          </p:nvPr>
        </p:nvSpPr>
        <p:spPr>
          <a:xfrm>
            <a:off x="8991461" y="4719008"/>
            <a:ext cx="6377494" cy="759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0556"/>
              </a:buClr>
              <a:buSzPts val="3500"/>
              <a:buFont typeface="Arial"/>
              <a:buNone/>
              <a:defRPr sz="3500" b="1" i="1">
                <a:solidFill>
                  <a:srgbClr val="02055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2" name="Google Shape;172;p14"/>
          <p:cNvSpPr txBox="1">
            <a:spLocks noGrp="1"/>
          </p:cNvSpPr>
          <p:nvPr>
            <p:ph type="body" idx="5"/>
          </p:nvPr>
        </p:nvSpPr>
        <p:spPr>
          <a:xfrm>
            <a:off x="16236323" y="6040508"/>
            <a:ext cx="6377494" cy="21972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  <a:defRPr sz="2500"/>
            </a:lvl1pPr>
            <a:lvl2pPr marL="914400" lvl="1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3" name="Google Shape;173;p14"/>
          <p:cNvSpPr txBox="1">
            <a:spLocks noGrp="1"/>
          </p:cNvSpPr>
          <p:nvPr>
            <p:ph type="body" idx="6"/>
          </p:nvPr>
        </p:nvSpPr>
        <p:spPr>
          <a:xfrm>
            <a:off x="16236323" y="4719008"/>
            <a:ext cx="6377494" cy="759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0556"/>
              </a:buClr>
              <a:buSzPts val="3500"/>
              <a:buFont typeface="Arial"/>
              <a:buNone/>
              <a:defRPr sz="3500" b="1" i="1">
                <a:solidFill>
                  <a:srgbClr val="02055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4" name="Google Shape;174;p14"/>
          <p:cNvSpPr txBox="1">
            <a:spLocks noGrp="1"/>
          </p:cNvSpPr>
          <p:nvPr>
            <p:ph type="body" idx="7"/>
          </p:nvPr>
        </p:nvSpPr>
        <p:spPr>
          <a:xfrm>
            <a:off x="1641091" y="10369470"/>
            <a:ext cx="6377495" cy="21972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  <a:defRPr sz="2500"/>
            </a:lvl1pPr>
            <a:lvl2pPr marL="914400" lvl="1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5" name="Google Shape;175;p14"/>
          <p:cNvSpPr txBox="1">
            <a:spLocks noGrp="1"/>
          </p:cNvSpPr>
          <p:nvPr>
            <p:ph type="body" idx="8"/>
          </p:nvPr>
        </p:nvSpPr>
        <p:spPr>
          <a:xfrm>
            <a:off x="1641091" y="9047968"/>
            <a:ext cx="6377495" cy="759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0556"/>
              </a:buClr>
              <a:buSzPts val="3500"/>
              <a:buFont typeface="Arial"/>
              <a:buNone/>
              <a:defRPr sz="3500" b="1" i="1">
                <a:solidFill>
                  <a:srgbClr val="02055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6" name="Google Shape;176;p14"/>
          <p:cNvSpPr txBox="1">
            <a:spLocks noGrp="1"/>
          </p:cNvSpPr>
          <p:nvPr>
            <p:ph type="body" idx="9"/>
          </p:nvPr>
        </p:nvSpPr>
        <p:spPr>
          <a:xfrm>
            <a:off x="8991461" y="10369470"/>
            <a:ext cx="6377494" cy="21972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  <a:defRPr sz="2500"/>
            </a:lvl1pPr>
            <a:lvl2pPr marL="914400" lvl="1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7" name="Google Shape;177;p14"/>
          <p:cNvSpPr txBox="1">
            <a:spLocks noGrp="1"/>
          </p:cNvSpPr>
          <p:nvPr>
            <p:ph type="body" idx="13"/>
          </p:nvPr>
        </p:nvSpPr>
        <p:spPr>
          <a:xfrm>
            <a:off x="8991461" y="9047968"/>
            <a:ext cx="6377494" cy="759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0556"/>
              </a:buClr>
              <a:buSzPts val="3500"/>
              <a:buFont typeface="Arial"/>
              <a:buNone/>
              <a:defRPr sz="3500" b="1" i="1">
                <a:solidFill>
                  <a:srgbClr val="02055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8" name="Google Shape;178;p14"/>
          <p:cNvSpPr txBox="1">
            <a:spLocks noGrp="1"/>
          </p:cNvSpPr>
          <p:nvPr>
            <p:ph type="body" idx="14"/>
          </p:nvPr>
        </p:nvSpPr>
        <p:spPr>
          <a:xfrm>
            <a:off x="16236323" y="9065062"/>
            <a:ext cx="6377494" cy="3501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  <a:defRPr sz="2500" i="1"/>
            </a:lvl1pPr>
            <a:lvl2pPr marL="914400" lvl="1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9" name="Google Shape;179;p14"/>
          <p:cNvSpPr/>
          <p:nvPr/>
        </p:nvSpPr>
        <p:spPr>
          <a:xfrm>
            <a:off x="-5396544" y="13438626"/>
            <a:ext cx="27594165" cy="27887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53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469BEC"/>
              </a:gs>
              <a:gs pos="40227">
                <a:srgbClr val="469CED"/>
              </a:gs>
              <a:gs pos="89456">
                <a:srgbClr val="469BDD"/>
              </a:gs>
              <a:gs pos="100000">
                <a:srgbClr val="C34FC7"/>
              </a:gs>
            </a:gsLst>
            <a:lin ang="0" scaled="0"/>
          </a:gradFill>
          <a:ln>
            <a:noFill/>
          </a:ln>
        </p:spPr>
        <p:txBody>
          <a:bodyPr spcFirstLastPara="1" wrap="square" lIns="182875" tIns="182875" rIns="182875" bIns="1828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9BDD"/>
              </a:buClr>
              <a:buSzPts val="7200"/>
              <a:buFont typeface="Helvetica Neue"/>
              <a:buNone/>
            </a:pPr>
            <a:endParaRPr sz="7200" b="0" i="0" u="none" strike="noStrike" cap="none">
              <a:solidFill>
                <a:srgbClr val="469BDD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0" name="Google Shape;180;p14"/>
          <p:cNvSpPr txBox="1">
            <a:spLocks noGrp="1"/>
          </p:cNvSpPr>
          <p:nvPr>
            <p:ph type="sldNum" idx="12"/>
          </p:nvPr>
        </p:nvSpPr>
        <p:spPr>
          <a:xfrm>
            <a:off x="23575408" y="12946929"/>
            <a:ext cx="500379" cy="500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020556"/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аблица">
  <p:cSld name="Таблица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7"/>
          <p:cNvSpPr txBox="1">
            <a:spLocks noGrp="1"/>
          </p:cNvSpPr>
          <p:nvPr>
            <p:ph type="title"/>
          </p:nvPr>
        </p:nvSpPr>
        <p:spPr>
          <a:xfrm>
            <a:off x="1561682" y="1939178"/>
            <a:ext cx="15175851" cy="13096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21" name="Google Shape;221;p17"/>
          <p:cNvSpPr txBox="1">
            <a:spLocks noGrp="1"/>
          </p:cNvSpPr>
          <p:nvPr>
            <p:ph type="sldNum" idx="12"/>
          </p:nvPr>
        </p:nvSpPr>
        <p:spPr>
          <a:xfrm>
            <a:off x="23575408" y="12946929"/>
            <a:ext cx="500379" cy="500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0556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2055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0556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2055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0556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20556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0556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20556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0556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20556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0556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20556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0556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20556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0556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20556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0556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2055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 descr="3d-illustration-of-blue-and-purple-futuristic-sci-fi-techno-lights-cool-background.jpg"/>
          <p:cNvPicPr preferRelativeResize="0"/>
          <p:nvPr/>
        </p:nvPicPr>
        <p:blipFill rotWithShape="1">
          <a:blip r:embed="rId13">
            <a:alphaModFix/>
          </a:blip>
          <a:srcRect l="1954" t="1954" r="174" b="272"/>
          <a:stretch/>
        </p:blipFill>
        <p:spPr>
          <a:xfrm>
            <a:off x="31208" y="38237"/>
            <a:ext cx="24340092" cy="13677764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7;p1" descr="Изображение"/>
          <p:cNvPicPr preferRelativeResize="0"/>
          <p:nvPr/>
        </p:nvPicPr>
        <p:blipFill rotWithShape="1">
          <a:blip r:embed="rId14">
            <a:alphaModFix amt="90261"/>
          </a:blip>
          <a:srcRect r="625" b="16245"/>
          <a:stretch/>
        </p:blipFill>
        <p:spPr>
          <a:xfrm rot="10800000" flipH="1">
            <a:off x="-2" y="-1"/>
            <a:ext cx="24384003" cy="13716004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8;p1"/>
          <p:cNvSpPr/>
          <p:nvPr/>
        </p:nvSpPr>
        <p:spPr>
          <a:xfrm>
            <a:off x="1660445" y="3341077"/>
            <a:ext cx="20281187" cy="9315282"/>
          </a:xfrm>
          <a:prstGeom prst="roundRect">
            <a:avLst>
              <a:gd name="adj" fmla="val 2438"/>
            </a:avLst>
          </a:prstGeom>
          <a:solidFill>
            <a:srgbClr val="FFFFFF"/>
          </a:solidFill>
          <a:ln>
            <a:noFill/>
          </a:ln>
          <a:effectLst>
            <a:outerShdw blurRad="165100" dist="47389" dir="5400000" rotWithShape="0">
              <a:srgbClr val="000000">
                <a:alpha val="23921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9;p1"/>
          <p:cNvSpPr/>
          <p:nvPr/>
        </p:nvSpPr>
        <p:spPr>
          <a:xfrm>
            <a:off x="12701" y="13377070"/>
            <a:ext cx="21928930" cy="33893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489" y="2160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9F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10;p1"/>
          <p:cNvSpPr txBox="1"/>
          <p:nvPr/>
        </p:nvSpPr>
        <p:spPr>
          <a:xfrm>
            <a:off x="1561682" y="605579"/>
            <a:ext cx="2470911" cy="500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lang="en-US" sz="2000" b="0" i="1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DATA FUSION 2024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" name="Google Shape;11;p1" descr="Untitled-1.png"/>
          <p:cNvPicPr preferRelativeResize="0"/>
          <p:nvPr/>
        </p:nvPicPr>
        <p:blipFill rotWithShape="1">
          <a:blip r:embed="rId15">
            <a:alphaModFix/>
          </a:blip>
          <a:srcRect l="21235" b="2489"/>
          <a:stretch/>
        </p:blipFill>
        <p:spPr>
          <a:xfrm>
            <a:off x="-1" y="496644"/>
            <a:ext cx="1420449" cy="718251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1"/>
          <p:cNvSpPr/>
          <p:nvPr/>
        </p:nvSpPr>
        <p:spPr>
          <a:xfrm>
            <a:off x="23048086" y="12748576"/>
            <a:ext cx="1335915" cy="96742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5295" y="0"/>
                </a:moveTo>
                <a:lnTo>
                  <a:pt x="21600" y="105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3;p1"/>
          <p:cNvSpPr txBox="1">
            <a:spLocks noGrp="1"/>
          </p:cNvSpPr>
          <p:nvPr>
            <p:ph type="title"/>
          </p:nvPr>
        </p:nvSpPr>
        <p:spPr>
          <a:xfrm>
            <a:off x="1561682" y="1939178"/>
            <a:ext cx="15175851" cy="13096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Arial"/>
              <a:buNone/>
              <a:defRPr sz="6000" b="1" i="1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Arial"/>
              <a:buNone/>
              <a:defRPr sz="6000" b="1" i="1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Arial"/>
              <a:buNone/>
              <a:defRPr sz="6000" b="1" i="1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Arial"/>
              <a:buNone/>
              <a:defRPr sz="6000" b="1" i="1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Arial"/>
              <a:buNone/>
              <a:defRPr sz="6000" b="1" i="1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Arial"/>
              <a:buNone/>
              <a:defRPr sz="6000" b="1" i="1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Arial"/>
              <a:buNone/>
              <a:defRPr sz="6000" b="1" i="1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Arial"/>
              <a:buNone/>
              <a:defRPr sz="6000" b="1" i="1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Arial"/>
              <a:buNone/>
              <a:defRPr sz="6000" b="1" i="1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body" idx="1"/>
          </p:nvPr>
        </p:nvSpPr>
        <p:spPr>
          <a:xfrm>
            <a:off x="1219200" y="3200400"/>
            <a:ext cx="21945600" cy="9051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5842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Char char="•"/>
              <a:defRPr sz="5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5842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Char char="•"/>
              <a:defRPr sz="5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5842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Char char="•"/>
              <a:defRPr sz="5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5842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Char char="•"/>
              <a:defRPr sz="5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5842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Char char="•"/>
              <a:defRPr sz="5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5842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Char char="•"/>
              <a:defRPr sz="5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5842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Char char="•"/>
              <a:defRPr sz="5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5842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Char char="•"/>
              <a:defRPr sz="5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5842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Char char="•"/>
              <a:defRPr sz="5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" name="Google Shape;15;p1"/>
          <p:cNvSpPr txBox="1">
            <a:spLocks noGrp="1"/>
          </p:cNvSpPr>
          <p:nvPr>
            <p:ph type="sldNum" idx="12"/>
          </p:nvPr>
        </p:nvSpPr>
        <p:spPr>
          <a:xfrm>
            <a:off x="23575408" y="12946929"/>
            <a:ext cx="500379" cy="500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0556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2055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0556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2055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0556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20556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0556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20556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0556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20556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0556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20556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0556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20556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0556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20556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0556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2055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6" r:id="rId6"/>
    <p:sldLayoutId id="2147483657" r:id="rId7"/>
    <p:sldLayoutId id="2147483660" r:id="rId8"/>
    <p:sldLayoutId id="2147483663" r:id="rId9"/>
    <p:sldLayoutId id="2147483664" r:id="rId10"/>
    <p:sldLayoutId id="2147483666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19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6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gif"/><Relationship Id="rId9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11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.png"/><Relationship Id="rId5" Type="http://schemas.openxmlformats.org/officeDocument/2006/relationships/image" Target="../media/image30.gif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9"/>
          <p:cNvSpPr txBox="1">
            <a:spLocks noGrp="1"/>
          </p:cNvSpPr>
          <p:nvPr>
            <p:ph type="title"/>
          </p:nvPr>
        </p:nvSpPr>
        <p:spPr>
          <a:xfrm>
            <a:off x="1574321" y="4811202"/>
            <a:ext cx="18005766" cy="301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49382"/>
              <a:buNone/>
            </a:pPr>
            <a:r>
              <a:rPr lang="en-US" sz="7200">
                <a:solidFill>
                  <a:srgbClr val="00065A"/>
                </a:solidFill>
              </a:rPr>
              <a:t>СЕРВИС KIRA</a:t>
            </a:r>
            <a:br>
              <a:rPr lang="en-US" sz="7200">
                <a:solidFill>
                  <a:srgbClr val="00065A"/>
                </a:solidFill>
              </a:rPr>
            </a:br>
            <a:br>
              <a:rPr lang="en-US" sz="7200">
                <a:solidFill>
                  <a:srgbClr val="00065A"/>
                </a:solidFill>
              </a:rPr>
            </a:br>
            <a:r>
              <a:rPr lang="en-US" sz="7200">
                <a:solidFill>
                  <a:srgbClr val="00065A"/>
                </a:solidFill>
              </a:rPr>
              <a:t>МОДЕЛЬ </a:t>
            </a:r>
            <a:br>
              <a:rPr lang="en-US" sz="7200">
                <a:solidFill>
                  <a:srgbClr val="00065A"/>
                </a:solidFill>
              </a:rPr>
            </a:br>
            <a:r>
              <a:rPr lang="en-US" sz="7200">
                <a:solidFill>
                  <a:srgbClr val="00065A"/>
                </a:solidFill>
              </a:rPr>
              <a:t>КРЕДИТНО-РЕЙТИНГОВОГО АГЕНТСТВА </a:t>
            </a:r>
            <a:endParaRPr/>
          </a:p>
        </p:txBody>
      </p:sp>
      <p:sp>
        <p:nvSpPr>
          <p:cNvPr id="233" name="Google Shape;233;p19"/>
          <p:cNvSpPr txBox="1">
            <a:spLocks noGrp="1"/>
          </p:cNvSpPr>
          <p:nvPr>
            <p:ph type="body" idx="1"/>
          </p:nvPr>
        </p:nvSpPr>
        <p:spPr>
          <a:xfrm>
            <a:off x="1985318" y="10972289"/>
            <a:ext cx="11478900" cy="6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20556"/>
              </a:buClr>
              <a:buSzPct val="81371"/>
              <a:buFont typeface="Arial"/>
              <a:buNone/>
            </a:pPr>
            <a:r>
              <a:rPr lang="en-US"/>
              <a:t>Зубков Иван, Полешкин Глеб, Селиверстов Никита</a:t>
            </a:r>
            <a:endParaRPr/>
          </a:p>
        </p:txBody>
      </p:sp>
      <p:sp>
        <p:nvSpPr>
          <p:cNvPr id="234" name="Google Shape;234;p19"/>
          <p:cNvSpPr txBox="1">
            <a:spLocks noGrp="1"/>
          </p:cNvSpPr>
          <p:nvPr>
            <p:ph type="body" idx="2"/>
          </p:nvPr>
        </p:nvSpPr>
        <p:spPr>
          <a:xfrm>
            <a:off x="1986551" y="11660799"/>
            <a:ext cx="11477700" cy="6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20556"/>
              </a:buClr>
              <a:buSzPts val="2500"/>
              <a:buNone/>
            </a:pPr>
            <a:r>
              <a:rPr lang="en-US" sz="2500" i="1">
                <a:solidFill>
                  <a:srgbClr val="020556"/>
                </a:solidFill>
                <a:latin typeface="Arial"/>
                <a:ea typeface="Arial"/>
                <a:cs typeface="Arial"/>
                <a:sym typeface="Arial"/>
              </a:rPr>
              <a:t>Студенты курса ML PRO 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28"/>
          <p:cNvSpPr txBox="1">
            <a:spLocks noGrp="1"/>
          </p:cNvSpPr>
          <p:nvPr>
            <p:ph type="title"/>
          </p:nvPr>
        </p:nvSpPr>
        <p:spPr>
          <a:xfrm>
            <a:off x="1561681" y="1939178"/>
            <a:ext cx="15175852" cy="13096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Arial"/>
              <a:buNone/>
            </a:pPr>
            <a:r>
              <a:rPr lang="en-US"/>
              <a:t>Архитектура сервиса</a:t>
            </a:r>
            <a:endParaRPr/>
          </a:p>
        </p:txBody>
      </p:sp>
      <p:pic>
        <p:nvPicPr>
          <p:cNvPr id="361" name="Google Shape;36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6075" y="3592151"/>
            <a:ext cx="19893400" cy="871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29"/>
          <p:cNvSpPr txBox="1">
            <a:spLocks noGrp="1"/>
          </p:cNvSpPr>
          <p:nvPr>
            <p:ph type="title"/>
          </p:nvPr>
        </p:nvSpPr>
        <p:spPr>
          <a:xfrm>
            <a:off x="1561682" y="1939177"/>
            <a:ext cx="13230900" cy="19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65A"/>
              </a:buClr>
              <a:buSzPts val="6333"/>
              <a:buFont typeface="Arial"/>
              <a:buNone/>
            </a:pPr>
            <a:r>
              <a:rPr lang="en-US" sz="5700"/>
              <a:t>ВЫВОДЫ</a:t>
            </a:r>
            <a:endParaRPr/>
          </a:p>
        </p:txBody>
      </p:sp>
      <p:sp>
        <p:nvSpPr>
          <p:cNvPr id="367" name="Google Shape;367;p29"/>
          <p:cNvSpPr txBox="1">
            <a:spLocks noGrp="1"/>
          </p:cNvSpPr>
          <p:nvPr>
            <p:ph type="body" idx="5"/>
          </p:nvPr>
        </p:nvSpPr>
        <p:spPr>
          <a:xfrm>
            <a:off x="1940475" y="6561324"/>
            <a:ext cx="9134400" cy="65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000" dirty="0" err="1">
                <a:solidFill>
                  <a:srgbClr val="112366"/>
                </a:solidFill>
              </a:rPr>
              <a:t>Обогащение</a:t>
            </a:r>
            <a:r>
              <a:rPr lang="en-US" sz="4000" dirty="0">
                <a:solidFill>
                  <a:srgbClr val="112366"/>
                </a:solidFill>
              </a:rPr>
              <a:t> </a:t>
            </a:r>
            <a:r>
              <a:rPr lang="en-US" sz="4000" dirty="0" err="1">
                <a:solidFill>
                  <a:srgbClr val="112366"/>
                </a:solidFill>
              </a:rPr>
              <a:t>данных</a:t>
            </a:r>
            <a:endParaRPr sz="4000" dirty="0">
              <a:solidFill>
                <a:srgbClr val="112366"/>
              </a:solidFill>
            </a:endParaRPr>
          </a:p>
          <a:p>
            <a:pPr marL="0" lvl="0" indent="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000" dirty="0" err="1">
                <a:solidFill>
                  <a:srgbClr val="112366"/>
                </a:solidFill>
              </a:rPr>
              <a:t>Классификация</a:t>
            </a:r>
            <a:r>
              <a:rPr lang="en-US" sz="4000" dirty="0">
                <a:solidFill>
                  <a:srgbClr val="112366"/>
                </a:solidFill>
              </a:rPr>
              <a:t> </a:t>
            </a:r>
            <a:r>
              <a:rPr lang="en-US" sz="4000" dirty="0" err="1">
                <a:solidFill>
                  <a:srgbClr val="112366"/>
                </a:solidFill>
              </a:rPr>
              <a:t>на</a:t>
            </a:r>
            <a:r>
              <a:rPr lang="en-US" sz="4000" dirty="0">
                <a:solidFill>
                  <a:srgbClr val="112366"/>
                </a:solidFill>
              </a:rPr>
              <a:t> 17 </a:t>
            </a:r>
            <a:r>
              <a:rPr lang="en-US" sz="4000" dirty="0" err="1">
                <a:solidFill>
                  <a:srgbClr val="112366"/>
                </a:solidFill>
              </a:rPr>
              <a:t>типов</a:t>
            </a:r>
            <a:r>
              <a:rPr lang="en-US" sz="4000" dirty="0">
                <a:solidFill>
                  <a:srgbClr val="112366"/>
                </a:solidFill>
              </a:rPr>
              <a:t> </a:t>
            </a:r>
            <a:r>
              <a:rPr lang="en-US" sz="4000" dirty="0" err="1">
                <a:solidFill>
                  <a:srgbClr val="112366"/>
                </a:solidFill>
              </a:rPr>
              <a:t>рейтинга</a:t>
            </a:r>
            <a:endParaRPr sz="4000" dirty="0">
              <a:solidFill>
                <a:srgbClr val="112366"/>
              </a:solidFill>
            </a:endParaRPr>
          </a:p>
          <a:p>
            <a:pPr marL="0" lvl="0" indent="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000" dirty="0" err="1">
                <a:solidFill>
                  <a:srgbClr val="112366"/>
                </a:solidFill>
              </a:rPr>
              <a:t>Улучшения</a:t>
            </a:r>
            <a:r>
              <a:rPr lang="en-US" sz="4000" dirty="0">
                <a:solidFill>
                  <a:srgbClr val="112366"/>
                </a:solidFill>
              </a:rPr>
              <a:t> UI</a:t>
            </a:r>
            <a:endParaRPr sz="4000" dirty="0"/>
          </a:p>
        </p:txBody>
      </p:sp>
      <p:sp>
        <p:nvSpPr>
          <p:cNvPr id="368" name="Google Shape;368;p29"/>
          <p:cNvSpPr/>
          <p:nvPr/>
        </p:nvSpPr>
        <p:spPr>
          <a:xfrm rot="10800000">
            <a:off x="11677370" y="3392405"/>
            <a:ext cx="20523618" cy="20741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53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469BEC"/>
              </a:gs>
              <a:gs pos="40230">
                <a:srgbClr val="469CED"/>
              </a:gs>
              <a:gs pos="89460">
                <a:srgbClr val="469BDD"/>
              </a:gs>
              <a:gs pos="100000">
                <a:srgbClr val="C34FC7"/>
              </a:gs>
            </a:gsLst>
            <a:lin ang="0" scaled="0"/>
          </a:gradFill>
          <a:ln>
            <a:noFill/>
          </a:ln>
        </p:spPr>
        <p:txBody>
          <a:bodyPr spcFirstLastPara="1" wrap="square" lIns="182875" tIns="182875" rIns="182875" bIns="1828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9BDD"/>
              </a:buClr>
              <a:buSzPts val="7200"/>
              <a:buFont typeface="Helvetica Neue"/>
              <a:buNone/>
            </a:pPr>
            <a:endParaRPr sz="7200" b="0" i="0" u="none" strike="noStrike" cap="none">
              <a:solidFill>
                <a:srgbClr val="469BDD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69" name="Google Shape;369;p29"/>
          <p:cNvSpPr txBox="1">
            <a:spLocks noGrp="1"/>
          </p:cNvSpPr>
          <p:nvPr>
            <p:ph type="body" idx="4"/>
          </p:nvPr>
        </p:nvSpPr>
        <p:spPr>
          <a:xfrm>
            <a:off x="1940475" y="5602775"/>
            <a:ext cx="53997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20556"/>
              </a:buClr>
              <a:buSzPts val="3115"/>
              <a:buFont typeface="Arial"/>
              <a:buNone/>
            </a:pPr>
            <a:r>
              <a:rPr lang="en-US" sz="4000"/>
              <a:t>ПЛАНЫ РАЗВИТИЯ</a:t>
            </a:r>
            <a:endParaRPr sz="4000"/>
          </a:p>
        </p:txBody>
      </p:sp>
      <p:pic>
        <p:nvPicPr>
          <p:cNvPr id="370" name="Google Shape;370;p29" descr="Рисунок 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74923" y="5493524"/>
            <a:ext cx="938500" cy="9385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74" name="Google Shape;374;p29"/>
          <p:cNvGraphicFramePr/>
          <p:nvPr/>
        </p:nvGraphicFramePr>
        <p:xfrm>
          <a:off x="13285225" y="7274125"/>
          <a:ext cx="9134450" cy="1648528"/>
        </p:xfrm>
        <a:graphic>
          <a:graphicData uri="http://schemas.openxmlformats.org/drawingml/2006/table">
            <a:tbl>
              <a:tblPr>
                <a:noFill/>
                <a:tableStyleId>{8109379D-8D1F-45F0-A495-CA78B5722B3C}</a:tableStyleId>
              </a:tblPr>
              <a:tblGrid>
                <a:gridCol w="4567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67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105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000">
                          <a:solidFill>
                            <a:srgbClr val="201F3F"/>
                          </a:solidFill>
                        </a:rPr>
                        <a:t>LogReg (4-грамм)</a:t>
                      </a:r>
                      <a:endParaRPr sz="4000">
                        <a:solidFill>
                          <a:srgbClr val="201F3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000">
                          <a:solidFill>
                            <a:srgbClr val="201F3F"/>
                          </a:solidFill>
                        </a:rPr>
                        <a:t>Rubert-tiny2</a:t>
                      </a:r>
                      <a:endParaRPr sz="4000">
                        <a:solidFill>
                          <a:srgbClr val="201F3F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05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000" b="1">
                          <a:solidFill>
                            <a:srgbClr val="201F3F"/>
                          </a:solidFill>
                        </a:rPr>
                        <a:t>0.84</a:t>
                      </a:r>
                      <a:endParaRPr sz="4000" b="1">
                        <a:solidFill>
                          <a:srgbClr val="201F3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000" b="1">
                          <a:solidFill>
                            <a:srgbClr val="201F3F"/>
                          </a:solidFill>
                        </a:rPr>
                        <a:t>0.93</a:t>
                      </a:r>
                      <a:endParaRPr sz="4000" b="1">
                        <a:solidFill>
                          <a:srgbClr val="201F3F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75" name="Google Shape;375;p29"/>
          <p:cNvSpPr txBox="1">
            <a:spLocks noGrp="1"/>
          </p:cNvSpPr>
          <p:nvPr>
            <p:ph type="body" idx="4"/>
          </p:nvPr>
        </p:nvSpPr>
        <p:spPr>
          <a:xfrm>
            <a:off x="13816450" y="5602773"/>
            <a:ext cx="8943600" cy="12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20556"/>
              </a:buClr>
              <a:buSzPts val="3115"/>
              <a:buFont typeface="Arial"/>
              <a:buNone/>
            </a:pPr>
            <a:r>
              <a:rPr lang="en-US" sz="4000"/>
              <a:t>СРАВНЕНИЕ МОДЕЛЕЙ (F1 score)</a:t>
            </a:r>
            <a:endParaRPr sz="4000"/>
          </a:p>
        </p:txBody>
      </p:sp>
      <p:pic>
        <p:nvPicPr>
          <p:cNvPr id="376" name="Google Shape;376;p29" descr="Рисунок 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534475" y="5493516"/>
            <a:ext cx="938500" cy="9385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873;p41" descr="Рисунок 156">
            <a:extLst>
              <a:ext uri="{FF2B5EF4-FFF2-40B4-BE49-F238E27FC236}">
                <a16:creationId xmlns:a16="http://schemas.microsoft.com/office/drawing/2014/main" id="{7235BDCF-3B29-4F73-B630-B5945FEB5B98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2760050" y="626918"/>
            <a:ext cx="720002" cy="7200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878;p41" descr="Рисунок 166">
            <a:extLst>
              <a:ext uri="{FF2B5EF4-FFF2-40B4-BE49-F238E27FC236}">
                <a16:creationId xmlns:a16="http://schemas.microsoft.com/office/drawing/2014/main" id="{43AEEAF9-64B3-4FBD-92C1-D60F6E92CBB0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84172" y="8409969"/>
            <a:ext cx="720002" cy="7200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809;p41" descr="Рисунок 22">
            <a:extLst>
              <a:ext uri="{FF2B5EF4-FFF2-40B4-BE49-F238E27FC236}">
                <a16:creationId xmlns:a16="http://schemas.microsoft.com/office/drawing/2014/main" id="{BB386C72-2913-4451-AE26-E53534616BC0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84172" y="7060995"/>
            <a:ext cx="720002" cy="7200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886;p41" descr="Рисунок 184">
            <a:extLst>
              <a:ext uri="{FF2B5EF4-FFF2-40B4-BE49-F238E27FC236}">
                <a16:creationId xmlns:a16="http://schemas.microsoft.com/office/drawing/2014/main" id="{977D2890-6C05-44FE-9B5A-55937FD6F16E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984172" y="9830124"/>
            <a:ext cx="720002" cy="7200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30"/>
          <p:cNvSpPr txBox="1">
            <a:spLocks noGrp="1"/>
          </p:cNvSpPr>
          <p:nvPr>
            <p:ph type="ctrTitle" idx="4294967295"/>
          </p:nvPr>
        </p:nvSpPr>
        <p:spPr>
          <a:xfrm>
            <a:off x="7074596" y="5703000"/>
            <a:ext cx="10234800" cy="11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915"/>
              <a:buFont typeface="Arial"/>
              <a:buNone/>
            </a:pPr>
            <a:r>
              <a:rPr lang="en-US" sz="5915"/>
              <a:t>СПАСИБО ЗА ВНИМАНИЕ!</a:t>
            </a:r>
            <a:endParaRPr sz="6000" b="1" i="1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B46DE22-4141-47C4-92BC-B82FA25BD6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19599" y="9976306"/>
            <a:ext cx="5931414" cy="3074676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0"/>
          <p:cNvSpPr/>
          <p:nvPr/>
        </p:nvSpPr>
        <p:spPr>
          <a:xfrm>
            <a:off x="10158083" y="5008564"/>
            <a:ext cx="3397538" cy="15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91400" rIns="182850" bIns="91400" anchor="ctr" anchorCtr="0">
            <a:noAutofit/>
          </a:bodyPr>
          <a:lstStyle/>
          <a:p>
            <a:pPr algn="ctr">
              <a:buSzPts val="1400"/>
            </a:pPr>
            <a:endParaRPr sz="2800">
              <a:solidFill>
                <a:schemeClr val="lt1"/>
              </a:solidFill>
            </a:endParaRPr>
          </a:p>
        </p:txBody>
      </p:sp>
      <p:sp>
        <p:nvSpPr>
          <p:cNvPr id="256" name="Google Shape;256;p10"/>
          <p:cNvSpPr txBox="1"/>
          <p:nvPr/>
        </p:nvSpPr>
        <p:spPr>
          <a:xfrm>
            <a:off x="5449914" y="8693394"/>
            <a:ext cx="3881400" cy="2400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91400" rIns="182850" bIns="91400" anchor="t" anchorCtr="0">
            <a:spAutoFit/>
          </a:bodyPr>
          <a:lstStyle/>
          <a:p>
            <a:pPr algn="ctr">
              <a:buSzPts val="2000"/>
            </a:pPr>
            <a:r>
              <a:rPr lang="ru-RU" sz="4000" b="1" dirty="0"/>
              <a:t>Екатерина</a:t>
            </a:r>
          </a:p>
          <a:p>
            <a:pPr algn="ctr">
              <a:buSzPts val="2000"/>
            </a:pPr>
            <a:r>
              <a:rPr lang="ru-RU" sz="4000" b="1" dirty="0"/>
              <a:t>Харитонова</a:t>
            </a:r>
            <a:endParaRPr sz="2800" dirty="0"/>
          </a:p>
          <a:p>
            <a:pPr algn="ctr">
              <a:buSzPts val="1800"/>
            </a:pPr>
            <a:endParaRPr sz="3600" b="1" dirty="0"/>
          </a:p>
          <a:p>
            <a:pPr algn="ctr">
              <a:buSzPts val="1400"/>
            </a:pPr>
            <a:r>
              <a:rPr lang="ru-RU" sz="2800" dirty="0"/>
              <a:t>Автор кейса</a:t>
            </a:r>
            <a:endParaRPr sz="2400" dirty="0"/>
          </a:p>
        </p:txBody>
      </p:sp>
      <p:pic>
        <p:nvPicPr>
          <p:cNvPr id="258" name="Google Shape;258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49277" y="247508"/>
            <a:ext cx="2666762" cy="1499415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256;p10">
            <a:extLst>
              <a:ext uri="{FF2B5EF4-FFF2-40B4-BE49-F238E27FC236}">
                <a16:creationId xmlns:a16="http://schemas.microsoft.com/office/drawing/2014/main" id="{016EF984-F048-41E3-860F-B9E95F9B0098}"/>
              </a:ext>
            </a:extLst>
          </p:cNvPr>
          <p:cNvSpPr txBox="1"/>
          <p:nvPr/>
        </p:nvSpPr>
        <p:spPr>
          <a:xfrm>
            <a:off x="14523614" y="8575733"/>
            <a:ext cx="3881400" cy="2949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91400" rIns="182850" bIns="91400" anchor="t" anchorCtr="0">
            <a:spAutoFit/>
          </a:bodyPr>
          <a:lstStyle/>
          <a:p>
            <a:pPr algn="ctr">
              <a:buSzPts val="2000"/>
            </a:pPr>
            <a:r>
              <a:rPr lang="ru-RU" sz="4000" b="1" dirty="0"/>
              <a:t>Майя</a:t>
            </a:r>
          </a:p>
          <a:p>
            <a:pPr algn="ctr">
              <a:buSzPts val="2000"/>
            </a:pPr>
            <a:r>
              <a:rPr lang="ru-RU" sz="4000" b="1" dirty="0" err="1"/>
              <a:t>Котыга</a:t>
            </a:r>
            <a:endParaRPr sz="2800" dirty="0"/>
          </a:p>
          <a:p>
            <a:pPr algn="ctr">
              <a:buSzPts val="1800"/>
            </a:pPr>
            <a:endParaRPr sz="3600" b="1" dirty="0"/>
          </a:p>
          <a:p>
            <a:pPr algn="ctr">
              <a:buSzPts val="1400"/>
            </a:pPr>
            <a:r>
              <a:rPr lang="ru-RU" sz="2800" dirty="0"/>
              <a:t>Ментор</a:t>
            </a:r>
          </a:p>
          <a:p>
            <a:pPr algn="ctr">
              <a:buSzPts val="1400"/>
            </a:pPr>
            <a:r>
              <a:rPr lang="ru-RU" sz="2800" dirty="0"/>
              <a:t>программы</a:t>
            </a:r>
            <a:endParaRPr sz="2400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B5B5C13-BAF7-4773-91B9-D0F1109B62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6393" y="247508"/>
            <a:ext cx="2688709" cy="1393750"/>
          </a:xfrm>
          <a:prstGeom prst="rect">
            <a:avLst/>
          </a:prstGeom>
        </p:spPr>
      </p:pic>
      <p:sp>
        <p:nvSpPr>
          <p:cNvPr id="38" name="Google Shape;239;p20">
            <a:extLst>
              <a:ext uri="{FF2B5EF4-FFF2-40B4-BE49-F238E27FC236}">
                <a16:creationId xmlns:a16="http://schemas.microsoft.com/office/drawing/2014/main" id="{D3B44F4E-027B-469B-B665-C702916E0FE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0" y="1943559"/>
            <a:ext cx="13807200" cy="194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Команда </a:t>
            </a:r>
            <a:r>
              <a:rPr lang="ru-RU" dirty="0" err="1"/>
              <a:t>Финтех</a:t>
            </a:r>
            <a:r>
              <a:rPr lang="ru-RU" dirty="0"/>
              <a:t> Хаба</a:t>
            </a:r>
            <a:endParaRPr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58B7563-E900-4E93-8987-30ADE45D1B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2406" y="5039737"/>
            <a:ext cx="3335192" cy="333519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31FFC05-D5E8-493D-B438-B7FD1B434F5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2080"/>
          <a:stretch/>
        </p:blipFill>
        <p:spPr>
          <a:xfrm>
            <a:off x="14911058" y="4886505"/>
            <a:ext cx="3106512" cy="3641656"/>
          </a:xfrm>
          <a:prstGeom prst="round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0"/>
          <p:cNvSpPr txBox="1">
            <a:spLocks noGrp="1"/>
          </p:cNvSpPr>
          <p:nvPr>
            <p:ph type="title"/>
          </p:nvPr>
        </p:nvSpPr>
        <p:spPr>
          <a:xfrm>
            <a:off x="1561682" y="1939177"/>
            <a:ext cx="13807200" cy="194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Команда</a:t>
            </a:r>
            <a:r>
              <a:rPr lang="en-US" dirty="0"/>
              <a:t> KIRA</a:t>
            </a:r>
            <a:endParaRPr dirty="0"/>
          </a:p>
        </p:txBody>
      </p:sp>
      <p:pic>
        <p:nvPicPr>
          <p:cNvPr id="134" name="Google Shape;866;p41" descr="Рисунок 142">
            <a:extLst>
              <a:ext uri="{FF2B5EF4-FFF2-40B4-BE49-F238E27FC236}">
                <a16:creationId xmlns:a16="http://schemas.microsoft.com/office/drawing/2014/main" id="{CD084B51-0448-4E66-B6AD-856C47616FD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768448" y="871796"/>
            <a:ext cx="720002" cy="720002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407D329-CD76-4ADB-A60C-1C6E1CE055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6548" y="2870963"/>
            <a:ext cx="19250903" cy="912014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1"/>
          <p:cNvSpPr txBox="1">
            <a:spLocks noGrp="1"/>
          </p:cNvSpPr>
          <p:nvPr>
            <p:ph type="title"/>
          </p:nvPr>
        </p:nvSpPr>
        <p:spPr>
          <a:xfrm>
            <a:off x="1561682" y="1939177"/>
            <a:ext cx="13807272" cy="1946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65A"/>
              </a:buClr>
              <a:buSzPts val="5700"/>
              <a:buFont typeface="Arial"/>
              <a:buNone/>
            </a:pPr>
            <a:r>
              <a:rPr lang="en-US"/>
              <a:t>Цели команды</a:t>
            </a:r>
            <a:endParaRPr/>
          </a:p>
        </p:txBody>
      </p:sp>
      <p:sp>
        <p:nvSpPr>
          <p:cNvPr id="246" name="Google Shape;246;p21"/>
          <p:cNvSpPr txBox="1">
            <a:spLocks noGrp="1"/>
          </p:cNvSpPr>
          <p:nvPr>
            <p:ph type="body" idx="1"/>
          </p:nvPr>
        </p:nvSpPr>
        <p:spPr>
          <a:xfrm>
            <a:off x="1614850" y="6985857"/>
            <a:ext cx="6186900" cy="455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3200" dirty="0" err="1">
                <a:solidFill>
                  <a:srgbClr val="112366"/>
                </a:solidFill>
              </a:rPr>
              <a:t>Определение</a:t>
            </a:r>
            <a:r>
              <a:rPr lang="en-US" sz="3200" dirty="0">
                <a:solidFill>
                  <a:srgbClr val="112366"/>
                </a:solidFill>
              </a:rPr>
              <a:t> </a:t>
            </a:r>
            <a:r>
              <a:rPr lang="en-US" sz="3200" dirty="0" err="1">
                <a:solidFill>
                  <a:srgbClr val="112366"/>
                </a:solidFill>
              </a:rPr>
              <a:t>рейтинга</a:t>
            </a:r>
            <a:r>
              <a:rPr lang="en-US" sz="3200" dirty="0">
                <a:solidFill>
                  <a:srgbClr val="112366"/>
                </a:solidFill>
              </a:rPr>
              <a:t> </a:t>
            </a:r>
            <a:r>
              <a:rPr lang="en-US" sz="3200" dirty="0" err="1">
                <a:solidFill>
                  <a:srgbClr val="112366"/>
                </a:solidFill>
              </a:rPr>
              <a:t>компании</a:t>
            </a:r>
            <a:r>
              <a:rPr lang="en-US" sz="3200" dirty="0">
                <a:solidFill>
                  <a:srgbClr val="112366"/>
                </a:solidFill>
              </a:rPr>
              <a:t> </a:t>
            </a:r>
            <a:r>
              <a:rPr lang="en-US" sz="3200" dirty="0" err="1">
                <a:solidFill>
                  <a:srgbClr val="112366"/>
                </a:solidFill>
              </a:rPr>
              <a:t>по</a:t>
            </a:r>
            <a:r>
              <a:rPr lang="en-US" sz="3200" dirty="0">
                <a:solidFill>
                  <a:srgbClr val="112366"/>
                </a:solidFill>
              </a:rPr>
              <a:t> </a:t>
            </a:r>
            <a:r>
              <a:rPr lang="en-US" sz="3200" dirty="0" err="1">
                <a:solidFill>
                  <a:srgbClr val="112366"/>
                </a:solidFill>
              </a:rPr>
              <a:t>тексту</a:t>
            </a:r>
            <a:r>
              <a:rPr lang="en-US" sz="3200" dirty="0">
                <a:solidFill>
                  <a:srgbClr val="112366"/>
                </a:solidFill>
              </a:rPr>
              <a:t> </a:t>
            </a:r>
            <a:r>
              <a:rPr lang="en-US" sz="3200" dirty="0" err="1">
                <a:solidFill>
                  <a:srgbClr val="112366"/>
                </a:solidFill>
              </a:rPr>
              <a:t>пресс-релиза</a:t>
            </a:r>
            <a:endParaRPr sz="3200" dirty="0">
              <a:solidFill>
                <a:srgbClr val="112366"/>
              </a:solidFill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3200" dirty="0">
              <a:solidFill>
                <a:srgbClr val="112366"/>
              </a:solidFill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3200" dirty="0" err="1">
                <a:solidFill>
                  <a:srgbClr val="112366"/>
                </a:solidFill>
              </a:rPr>
              <a:t>Варианты</a:t>
            </a:r>
            <a:r>
              <a:rPr lang="en-US" sz="3200" dirty="0">
                <a:solidFill>
                  <a:srgbClr val="112366"/>
                </a:solidFill>
              </a:rPr>
              <a:t> </a:t>
            </a:r>
            <a:r>
              <a:rPr lang="en-US" sz="3200" dirty="0" err="1">
                <a:solidFill>
                  <a:srgbClr val="112366"/>
                </a:solidFill>
              </a:rPr>
              <a:t>классификации</a:t>
            </a:r>
            <a:r>
              <a:rPr lang="en-US" sz="3200" dirty="0">
                <a:solidFill>
                  <a:srgbClr val="112366"/>
                </a:solidFill>
              </a:rPr>
              <a:t>:</a:t>
            </a:r>
            <a:endParaRPr sz="3200" dirty="0">
              <a:solidFill>
                <a:srgbClr val="112366"/>
              </a:solidFill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3200" b="0" i="0" u="none" strike="noStrike" cap="none" dirty="0">
                <a:solidFill>
                  <a:srgbClr val="112366"/>
                </a:solidFill>
                <a:latin typeface="Arial"/>
                <a:ea typeface="Arial"/>
                <a:cs typeface="Arial"/>
                <a:sym typeface="Arial"/>
              </a:rPr>
              <a:t>7 </a:t>
            </a:r>
            <a:r>
              <a:rPr lang="en-US" sz="3200" b="0" i="0" u="none" strike="noStrike" cap="none" dirty="0" err="1">
                <a:solidFill>
                  <a:srgbClr val="112366"/>
                </a:solidFill>
                <a:latin typeface="Arial"/>
                <a:ea typeface="Arial"/>
                <a:cs typeface="Arial"/>
                <a:sym typeface="Arial"/>
              </a:rPr>
              <a:t>укрупненных</a:t>
            </a:r>
            <a:r>
              <a:rPr lang="en-US" sz="3200" b="0" i="0" u="none" strike="noStrike" cap="none" dirty="0">
                <a:solidFill>
                  <a:srgbClr val="112366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200" b="0" i="0" u="none" strike="noStrike" cap="none" dirty="0" err="1">
                <a:solidFill>
                  <a:srgbClr val="112366"/>
                </a:solidFill>
                <a:latin typeface="Arial"/>
                <a:ea typeface="Arial"/>
                <a:cs typeface="Arial"/>
                <a:sym typeface="Arial"/>
              </a:rPr>
              <a:t>типов</a:t>
            </a:r>
            <a:r>
              <a:rPr lang="en-US" sz="3200" b="0" i="0" u="none" strike="noStrike" cap="none" dirty="0">
                <a:solidFill>
                  <a:srgbClr val="112366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3200" dirty="0">
              <a:solidFill>
                <a:srgbClr val="112366"/>
              </a:solidFill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3200" b="0" i="0" u="none" strike="noStrike" cap="none" dirty="0">
                <a:solidFill>
                  <a:srgbClr val="112366"/>
                </a:solidFill>
                <a:latin typeface="Arial"/>
                <a:ea typeface="Arial"/>
                <a:cs typeface="Arial"/>
                <a:sym typeface="Arial"/>
              </a:rPr>
              <a:t>17 </a:t>
            </a:r>
            <a:r>
              <a:rPr lang="en-US" sz="3200" b="0" i="0" u="none" strike="noStrike" cap="none" dirty="0" err="1">
                <a:solidFill>
                  <a:srgbClr val="112366"/>
                </a:solidFill>
                <a:latin typeface="Arial"/>
                <a:ea typeface="Arial"/>
                <a:cs typeface="Arial"/>
                <a:sym typeface="Arial"/>
              </a:rPr>
              <a:t>полных</a:t>
            </a:r>
            <a:r>
              <a:rPr lang="en-US" sz="3200" b="0" i="0" u="none" strike="noStrike" cap="none" dirty="0">
                <a:solidFill>
                  <a:srgbClr val="112366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200" b="0" i="0" u="none" strike="noStrike" cap="none" dirty="0" err="1">
                <a:solidFill>
                  <a:srgbClr val="112366"/>
                </a:solidFill>
                <a:latin typeface="Arial"/>
                <a:ea typeface="Arial"/>
                <a:cs typeface="Arial"/>
                <a:sym typeface="Arial"/>
              </a:rPr>
              <a:t>типов</a:t>
            </a:r>
            <a:r>
              <a:rPr lang="en-US" sz="3200" b="0" i="0" u="none" strike="noStrike" cap="none" dirty="0">
                <a:solidFill>
                  <a:srgbClr val="112366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dirty="0"/>
          </a:p>
        </p:txBody>
      </p:sp>
      <p:sp>
        <p:nvSpPr>
          <p:cNvPr id="247" name="Google Shape;247;p21"/>
          <p:cNvSpPr txBox="1">
            <a:spLocks noGrp="1"/>
          </p:cNvSpPr>
          <p:nvPr>
            <p:ph type="body" idx="2"/>
          </p:nvPr>
        </p:nvSpPr>
        <p:spPr>
          <a:xfrm>
            <a:off x="2328448" y="5664338"/>
            <a:ext cx="5663901" cy="759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0556"/>
              </a:buClr>
              <a:buSzPts val="3500"/>
              <a:buNone/>
            </a:pPr>
            <a:r>
              <a:rPr lang="en-US"/>
              <a:t>РЕЙТИНГ КОМПАНИИ</a:t>
            </a:r>
            <a:r>
              <a:rPr lang="en-US" sz="3500" b="1" i="1">
                <a:solidFill>
                  <a:srgbClr val="020556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48" name="Google Shape;248;p21"/>
          <p:cNvSpPr txBox="1">
            <a:spLocks noGrp="1"/>
          </p:cNvSpPr>
          <p:nvPr>
            <p:ph type="body" idx="4"/>
          </p:nvPr>
        </p:nvSpPr>
        <p:spPr>
          <a:xfrm>
            <a:off x="8965225" y="6985855"/>
            <a:ext cx="6186900" cy="423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3200">
                <a:solidFill>
                  <a:srgbClr val="112366"/>
                </a:solidFill>
              </a:rPr>
              <a:t>Обоснование решения модели для пользователя, выделение:</a:t>
            </a:r>
            <a:endParaRPr sz="3200">
              <a:solidFill>
                <a:srgbClr val="112366"/>
              </a:solidFill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3200">
              <a:solidFill>
                <a:srgbClr val="112366"/>
              </a:solidFill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3200">
                <a:solidFill>
                  <a:srgbClr val="112366"/>
                </a:solidFill>
              </a:rPr>
              <a:t>Ключевых </a:t>
            </a:r>
            <a:r>
              <a:rPr lang="en-US" sz="3200" b="0" i="0" u="none" strike="noStrike" cap="none">
                <a:solidFill>
                  <a:srgbClr val="112366"/>
                </a:solidFill>
                <a:latin typeface="Arial"/>
                <a:ea typeface="Arial"/>
                <a:cs typeface="Arial"/>
                <a:sym typeface="Arial"/>
              </a:rPr>
              <a:t>слов </a:t>
            </a:r>
            <a:endParaRPr sz="3200" b="0" i="0" u="none" strike="noStrike" cap="none">
              <a:solidFill>
                <a:srgbClr val="11236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3200">
                <a:solidFill>
                  <a:srgbClr val="112366"/>
                </a:solidFill>
              </a:rPr>
              <a:t>Ч</a:t>
            </a:r>
            <a:r>
              <a:rPr lang="en-US" sz="3200" b="0" i="0" u="none" strike="noStrike" cap="none">
                <a:solidFill>
                  <a:srgbClr val="112366"/>
                </a:solidFill>
                <a:latin typeface="Arial"/>
                <a:ea typeface="Arial"/>
                <a:cs typeface="Arial"/>
                <a:sym typeface="Arial"/>
              </a:rPr>
              <a:t>асто встречающихся конструкций</a:t>
            </a:r>
            <a:endParaRPr sz="3200" b="0" i="0" u="none" strike="noStrike" cap="none">
              <a:solidFill>
                <a:srgbClr val="1123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21"/>
          <p:cNvSpPr txBox="1">
            <a:spLocks noGrp="1"/>
          </p:cNvSpPr>
          <p:nvPr>
            <p:ph type="body" idx="5"/>
          </p:nvPr>
        </p:nvSpPr>
        <p:spPr>
          <a:xfrm>
            <a:off x="9805487" y="5664338"/>
            <a:ext cx="6994116" cy="98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0556"/>
              </a:buClr>
              <a:buSzPts val="3500"/>
              <a:buNone/>
            </a:pPr>
            <a:r>
              <a:rPr lang="en-US"/>
              <a:t>ИНТЕРПРЕТАЦИЯ МОДЕЛИ</a:t>
            </a:r>
            <a:endParaRPr/>
          </a:p>
        </p:txBody>
      </p:sp>
      <p:sp>
        <p:nvSpPr>
          <p:cNvPr id="250" name="Google Shape;250;p21"/>
          <p:cNvSpPr txBox="1">
            <a:spLocks noGrp="1"/>
          </p:cNvSpPr>
          <p:nvPr>
            <p:ph type="body" idx="6"/>
          </p:nvPr>
        </p:nvSpPr>
        <p:spPr>
          <a:xfrm>
            <a:off x="16739413" y="6985839"/>
            <a:ext cx="6186975" cy="2844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3200" b="0" i="0" u="none" strike="noStrike" cap="none">
                <a:solidFill>
                  <a:srgbClr val="112366"/>
                </a:solidFill>
                <a:latin typeface="Arial"/>
                <a:ea typeface="Arial"/>
                <a:cs typeface="Arial"/>
                <a:sym typeface="Arial"/>
              </a:rPr>
              <a:t>Рабочая демо-версия сервиса </a:t>
            </a:r>
            <a:r>
              <a:rPr lang="en-US" sz="3200">
                <a:solidFill>
                  <a:srgbClr val="112366"/>
                </a:solidFill>
              </a:rPr>
              <a:t>KIRA</a:t>
            </a:r>
            <a:r>
              <a:rPr lang="en-US" sz="3200" b="0" i="0" u="none" strike="noStrike" cap="none">
                <a:solidFill>
                  <a:srgbClr val="112366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51" name="Google Shape;251;p21"/>
          <p:cNvSpPr txBox="1">
            <a:spLocks noGrp="1"/>
          </p:cNvSpPr>
          <p:nvPr>
            <p:ph type="body" idx="7"/>
          </p:nvPr>
        </p:nvSpPr>
        <p:spPr>
          <a:xfrm>
            <a:off x="17389158" y="5664338"/>
            <a:ext cx="5537230" cy="759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0556"/>
              </a:buClr>
              <a:buSzPts val="3500"/>
              <a:buNone/>
            </a:pPr>
            <a:r>
              <a:rPr lang="en-US" sz="3500" b="1" i="1">
                <a:solidFill>
                  <a:srgbClr val="020556"/>
                </a:solidFill>
                <a:latin typeface="Arial"/>
                <a:ea typeface="Arial"/>
                <a:cs typeface="Arial"/>
                <a:sym typeface="Arial"/>
              </a:rPr>
              <a:t>СОЗДАНИЕ MVP</a:t>
            </a:r>
            <a:endParaRPr/>
          </a:p>
        </p:txBody>
      </p:sp>
      <p:sp>
        <p:nvSpPr>
          <p:cNvPr id="252" name="Google Shape;252;p21"/>
          <p:cNvSpPr/>
          <p:nvPr/>
        </p:nvSpPr>
        <p:spPr>
          <a:xfrm>
            <a:off x="1606396" y="5764506"/>
            <a:ext cx="572937" cy="572937"/>
          </a:xfrm>
          <a:prstGeom prst="roundRect">
            <a:avLst>
              <a:gd name="adj" fmla="val 15000"/>
            </a:avLst>
          </a:prstGeom>
          <a:solidFill>
            <a:srgbClr val="469D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3" name="Google Shape;253;p21" descr="Рисунок 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65502" y="5836313"/>
            <a:ext cx="454725" cy="454725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21"/>
          <p:cNvSpPr/>
          <p:nvPr/>
        </p:nvSpPr>
        <p:spPr>
          <a:xfrm>
            <a:off x="9173446" y="5764506"/>
            <a:ext cx="572937" cy="572937"/>
          </a:xfrm>
          <a:prstGeom prst="roundRect">
            <a:avLst>
              <a:gd name="adj" fmla="val 15000"/>
            </a:avLst>
          </a:prstGeom>
          <a:solidFill>
            <a:srgbClr val="469D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5" name="Google Shape;255;p21" descr="Рисунок 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232553" y="5836313"/>
            <a:ext cx="454725" cy="454725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21"/>
          <p:cNvSpPr/>
          <p:nvPr/>
        </p:nvSpPr>
        <p:spPr>
          <a:xfrm>
            <a:off x="16740497" y="5764506"/>
            <a:ext cx="572937" cy="572937"/>
          </a:xfrm>
          <a:prstGeom prst="roundRect">
            <a:avLst>
              <a:gd name="adj" fmla="val 15000"/>
            </a:avLst>
          </a:prstGeom>
          <a:solidFill>
            <a:srgbClr val="469D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21" descr="Рисунок 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799603" y="5836313"/>
            <a:ext cx="454725" cy="45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21" descr="вставленный-фильм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61682" y="6608039"/>
            <a:ext cx="6186977" cy="418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21" descr="вставленный-фильм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141441" y="6608039"/>
            <a:ext cx="6186975" cy="418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21" descr="вставленный-фильм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739415" y="6608039"/>
            <a:ext cx="6186974" cy="41812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21"/>
          <p:cNvSpPr/>
          <p:nvPr/>
        </p:nvSpPr>
        <p:spPr>
          <a:xfrm rot="10800000">
            <a:off x="8960042" y="3356712"/>
            <a:ext cx="20523596" cy="20741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53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469BEC"/>
              </a:gs>
              <a:gs pos="40227">
                <a:srgbClr val="469CED"/>
              </a:gs>
              <a:gs pos="89456">
                <a:srgbClr val="469BDD"/>
              </a:gs>
              <a:gs pos="100000">
                <a:srgbClr val="C34FC7"/>
              </a:gs>
            </a:gsLst>
            <a:lin ang="0" scaled="0"/>
          </a:gradFill>
          <a:ln>
            <a:noFill/>
          </a:ln>
        </p:spPr>
        <p:txBody>
          <a:bodyPr spcFirstLastPara="1" wrap="square" lIns="182875" tIns="182875" rIns="182875" bIns="1828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9BDD"/>
              </a:buClr>
              <a:buSzPts val="7200"/>
              <a:buFont typeface="Helvetica Neue"/>
              <a:buNone/>
            </a:pPr>
            <a:endParaRPr sz="7200" b="0" i="0" u="none" strike="noStrike" cap="none">
              <a:solidFill>
                <a:srgbClr val="469BDD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62" name="Google Shape;262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991758" y="9200628"/>
            <a:ext cx="2460191" cy="233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21" descr="Рисунок 1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2768448" y="871796"/>
            <a:ext cx="720002" cy="7200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: скругленные углы 1">
            <a:extLst>
              <a:ext uri="{FF2B5EF4-FFF2-40B4-BE49-F238E27FC236}">
                <a16:creationId xmlns:a16="http://schemas.microsoft.com/office/drawing/2014/main" id="{8460B277-E8E9-4B23-9F9E-6CF1C33A4F72}"/>
              </a:ext>
            </a:extLst>
          </p:cNvPr>
          <p:cNvSpPr/>
          <p:nvPr/>
        </p:nvSpPr>
        <p:spPr>
          <a:xfrm>
            <a:off x="1614853" y="10946245"/>
            <a:ext cx="10274521" cy="1303921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8" name="Google Shape;268;p22"/>
          <p:cNvSpPr txBox="1">
            <a:spLocks noGrp="1"/>
          </p:cNvSpPr>
          <p:nvPr>
            <p:ph type="title"/>
          </p:nvPr>
        </p:nvSpPr>
        <p:spPr>
          <a:xfrm>
            <a:off x="1561681" y="1939177"/>
            <a:ext cx="7216559" cy="22824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65A"/>
              </a:buClr>
              <a:buSzPts val="5700"/>
              <a:buFont typeface="Arial"/>
              <a:buNone/>
            </a:pPr>
            <a:r>
              <a:rPr lang="en-US" sz="5700"/>
              <a:t>Бизнес обоснование: КРА</a:t>
            </a:r>
            <a:endParaRPr/>
          </a:p>
        </p:txBody>
      </p:sp>
      <p:sp>
        <p:nvSpPr>
          <p:cNvPr id="269" name="Google Shape;269;p22"/>
          <p:cNvSpPr txBox="1">
            <a:spLocks noGrp="1"/>
          </p:cNvSpPr>
          <p:nvPr>
            <p:ph type="body" idx="1"/>
          </p:nvPr>
        </p:nvSpPr>
        <p:spPr>
          <a:xfrm>
            <a:off x="1561680" y="4221605"/>
            <a:ext cx="15974480" cy="27172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92500"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C6C6C"/>
              </a:buClr>
              <a:buSzPts val="3000"/>
              <a:buFont typeface="Arial"/>
              <a:buNone/>
            </a:pPr>
            <a:r>
              <a:rPr lang="en-US" sz="3200" dirty="0" err="1">
                <a:solidFill>
                  <a:srgbClr val="112366"/>
                </a:solidFill>
              </a:rPr>
              <a:t>На</a:t>
            </a:r>
            <a:r>
              <a:rPr lang="en-US" sz="3200" dirty="0">
                <a:solidFill>
                  <a:srgbClr val="112366"/>
                </a:solidFill>
              </a:rPr>
              <a:t> 01.01.2024 в </a:t>
            </a:r>
            <a:r>
              <a:rPr lang="en-US" sz="3200" dirty="0" err="1">
                <a:solidFill>
                  <a:srgbClr val="112366"/>
                </a:solidFill>
              </a:rPr>
              <a:t>едином</a:t>
            </a:r>
            <a:r>
              <a:rPr lang="en-US" sz="3200" dirty="0">
                <a:solidFill>
                  <a:srgbClr val="112366"/>
                </a:solidFill>
              </a:rPr>
              <a:t> </a:t>
            </a:r>
            <a:r>
              <a:rPr lang="en-US" sz="3200" dirty="0" err="1">
                <a:solidFill>
                  <a:srgbClr val="112366"/>
                </a:solidFill>
              </a:rPr>
              <a:t>государственном</a:t>
            </a:r>
            <a:r>
              <a:rPr lang="en-US" sz="3200" dirty="0">
                <a:solidFill>
                  <a:srgbClr val="112366"/>
                </a:solidFill>
              </a:rPr>
              <a:t> </a:t>
            </a:r>
            <a:r>
              <a:rPr lang="en-US" sz="3200" dirty="0" err="1">
                <a:solidFill>
                  <a:srgbClr val="112366"/>
                </a:solidFill>
              </a:rPr>
              <a:t>реестре</a:t>
            </a:r>
            <a:r>
              <a:rPr lang="en-US" sz="3200" dirty="0">
                <a:solidFill>
                  <a:srgbClr val="112366"/>
                </a:solidFill>
              </a:rPr>
              <a:t> </a:t>
            </a:r>
            <a:r>
              <a:rPr lang="en-US" sz="3200" dirty="0" err="1">
                <a:solidFill>
                  <a:srgbClr val="112366"/>
                </a:solidFill>
              </a:rPr>
              <a:t>содержится</a:t>
            </a:r>
            <a:r>
              <a:rPr lang="en-US" sz="3200" dirty="0">
                <a:solidFill>
                  <a:srgbClr val="112366"/>
                </a:solidFill>
              </a:rPr>
              <a:t> 2,61 </a:t>
            </a:r>
            <a:r>
              <a:rPr lang="en-US" sz="3200" dirty="0" err="1">
                <a:solidFill>
                  <a:srgbClr val="112366"/>
                </a:solidFill>
              </a:rPr>
              <a:t>млн</a:t>
            </a:r>
            <a:r>
              <a:rPr lang="en-US" sz="3200" dirty="0">
                <a:solidFill>
                  <a:srgbClr val="112366"/>
                </a:solidFill>
              </a:rPr>
              <a:t>. </a:t>
            </a:r>
            <a:r>
              <a:rPr lang="en-US" sz="3200" dirty="0" err="1">
                <a:solidFill>
                  <a:srgbClr val="112366"/>
                </a:solidFill>
              </a:rPr>
              <a:t>компаний</a:t>
            </a:r>
            <a:endParaRPr sz="3200" dirty="0">
              <a:solidFill>
                <a:srgbClr val="112366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C6C6C"/>
              </a:buClr>
              <a:buSzPts val="3000"/>
              <a:buFont typeface="Arial"/>
              <a:buNone/>
            </a:pPr>
            <a:endParaRPr sz="3200" dirty="0">
              <a:solidFill>
                <a:srgbClr val="112366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C6C6C"/>
              </a:buClr>
              <a:buSzPts val="3000"/>
              <a:buFont typeface="Arial"/>
              <a:buNone/>
            </a:pPr>
            <a:r>
              <a:rPr lang="en-US" sz="3200" dirty="0" err="1">
                <a:solidFill>
                  <a:srgbClr val="112366"/>
                </a:solidFill>
              </a:rPr>
              <a:t>Средняя</a:t>
            </a:r>
            <a:r>
              <a:rPr lang="en-US" sz="3200" dirty="0">
                <a:solidFill>
                  <a:srgbClr val="112366"/>
                </a:solidFill>
              </a:rPr>
              <a:t> </a:t>
            </a:r>
            <a:r>
              <a:rPr lang="en-US" sz="3200" dirty="0" err="1">
                <a:solidFill>
                  <a:srgbClr val="112366"/>
                </a:solidFill>
              </a:rPr>
              <a:t>цена</a:t>
            </a:r>
            <a:r>
              <a:rPr lang="en-US" sz="3200" dirty="0">
                <a:solidFill>
                  <a:srgbClr val="112366"/>
                </a:solidFill>
              </a:rPr>
              <a:t> </a:t>
            </a:r>
            <a:r>
              <a:rPr lang="en-US" sz="3200" dirty="0" err="1">
                <a:solidFill>
                  <a:srgbClr val="112366"/>
                </a:solidFill>
              </a:rPr>
              <a:t>за</a:t>
            </a:r>
            <a:r>
              <a:rPr lang="en-US" sz="3200" dirty="0">
                <a:solidFill>
                  <a:srgbClr val="112366"/>
                </a:solidFill>
              </a:rPr>
              <a:t> </a:t>
            </a:r>
            <a:r>
              <a:rPr lang="en-US" sz="3200" dirty="0" err="1">
                <a:solidFill>
                  <a:srgbClr val="112366"/>
                </a:solidFill>
              </a:rPr>
              <a:t>оценку</a:t>
            </a:r>
            <a:r>
              <a:rPr lang="en-US" sz="3200" dirty="0">
                <a:solidFill>
                  <a:srgbClr val="112366"/>
                </a:solidFill>
              </a:rPr>
              <a:t> </a:t>
            </a:r>
            <a:r>
              <a:rPr lang="en-US" sz="3200" dirty="0" err="1">
                <a:solidFill>
                  <a:srgbClr val="112366"/>
                </a:solidFill>
              </a:rPr>
              <a:t>кредитного</a:t>
            </a:r>
            <a:r>
              <a:rPr lang="en-US" sz="3200" dirty="0">
                <a:solidFill>
                  <a:srgbClr val="112366"/>
                </a:solidFill>
              </a:rPr>
              <a:t> </a:t>
            </a:r>
            <a:r>
              <a:rPr lang="en-US" sz="3200" dirty="0" err="1">
                <a:solidFill>
                  <a:srgbClr val="112366"/>
                </a:solidFill>
              </a:rPr>
              <a:t>рейтинга</a:t>
            </a:r>
            <a:r>
              <a:rPr lang="en-US" sz="3200" dirty="0">
                <a:solidFill>
                  <a:srgbClr val="112366"/>
                </a:solidFill>
              </a:rPr>
              <a:t> </a:t>
            </a:r>
            <a:r>
              <a:rPr lang="en-US" sz="3200" dirty="0" err="1">
                <a:solidFill>
                  <a:srgbClr val="112366"/>
                </a:solidFill>
              </a:rPr>
              <a:t>составляет</a:t>
            </a:r>
            <a:r>
              <a:rPr lang="en-US" sz="3200" dirty="0">
                <a:solidFill>
                  <a:srgbClr val="112366"/>
                </a:solidFill>
              </a:rPr>
              <a:t> </a:t>
            </a:r>
            <a:r>
              <a:rPr lang="en-US" sz="3200" dirty="0" err="1">
                <a:solidFill>
                  <a:srgbClr val="112366"/>
                </a:solidFill>
              </a:rPr>
              <a:t>от</a:t>
            </a:r>
            <a:r>
              <a:rPr lang="en-US" sz="3200" dirty="0">
                <a:solidFill>
                  <a:srgbClr val="112366"/>
                </a:solidFill>
              </a:rPr>
              <a:t> 500 </a:t>
            </a:r>
            <a:r>
              <a:rPr lang="en-US" sz="3200" dirty="0" err="1">
                <a:solidFill>
                  <a:srgbClr val="112366"/>
                </a:solidFill>
              </a:rPr>
              <a:t>до</a:t>
            </a:r>
            <a:r>
              <a:rPr lang="en-US" sz="3200" dirty="0">
                <a:solidFill>
                  <a:srgbClr val="112366"/>
                </a:solidFill>
              </a:rPr>
              <a:t> 600 </a:t>
            </a:r>
            <a:r>
              <a:rPr lang="en-US" sz="3200" dirty="0" err="1">
                <a:solidFill>
                  <a:srgbClr val="112366"/>
                </a:solidFill>
              </a:rPr>
              <a:t>тысяч</a:t>
            </a:r>
            <a:r>
              <a:rPr lang="en-US" sz="3200" dirty="0">
                <a:solidFill>
                  <a:srgbClr val="112366"/>
                </a:solidFill>
              </a:rPr>
              <a:t> </a:t>
            </a:r>
            <a:r>
              <a:rPr lang="en-US" sz="3200" dirty="0" err="1">
                <a:solidFill>
                  <a:srgbClr val="112366"/>
                </a:solidFill>
              </a:rPr>
              <a:t>рублей</a:t>
            </a:r>
            <a:endParaRPr sz="3200" dirty="0">
              <a:solidFill>
                <a:srgbClr val="112366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C6C6C"/>
              </a:buClr>
              <a:buSzPts val="3000"/>
              <a:buFont typeface="Arial"/>
              <a:buNone/>
            </a:pPr>
            <a:endParaRPr sz="3200" dirty="0">
              <a:solidFill>
                <a:srgbClr val="112366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C6C6C"/>
              </a:buClr>
              <a:buSzPts val="3000"/>
              <a:buFont typeface="Arial"/>
              <a:buNone/>
            </a:pPr>
            <a:r>
              <a:rPr lang="en-US" sz="3200" dirty="0" err="1">
                <a:solidFill>
                  <a:srgbClr val="112366"/>
                </a:solidFill>
              </a:rPr>
              <a:t>Объем</a:t>
            </a:r>
            <a:r>
              <a:rPr lang="en-US" sz="3200" dirty="0">
                <a:solidFill>
                  <a:srgbClr val="112366"/>
                </a:solidFill>
              </a:rPr>
              <a:t> </a:t>
            </a:r>
            <a:r>
              <a:rPr lang="en-US" sz="3200" dirty="0" err="1">
                <a:solidFill>
                  <a:srgbClr val="112366"/>
                </a:solidFill>
              </a:rPr>
              <a:t>займов</a:t>
            </a:r>
            <a:r>
              <a:rPr lang="en-US" sz="3200" dirty="0">
                <a:solidFill>
                  <a:srgbClr val="112366"/>
                </a:solidFill>
              </a:rPr>
              <a:t> </a:t>
            </a:r>
            <a:r>
              <a:rPr lang="en-US" sz="3200" dirty="0" err="1">
                <a:solidFill>
                  <a:srgbClr val="112366"/>
                </a:solidFill>
              </a:rPr>
              <a:t>бизнеса</a:t>
            </a:r>
            <a:r>
              <a:rPr lang="en-US" sz="3200" dirty="0">
                <a:solidFill>
                  <a:srgbClr val="112366"/>
                </a:solidFill>
              </a:rPr>
              <a:t> в </a:t>
            </a:r>
            <a:r>
              <a:rPr lang="en-US" sz="3200" dirty="0" err="1">
                <a:solidFill>
                  <a:srgbClr val="112366"/>
                </a:solidFill>
              </a:rPr>
              <a:t>России</a:t>
            </a:r>
            <a:r>
              <a:rPr lang="en-US" sz="3200" dirty="0">
                <a:solidFill>
                  <a:srgbClr val="112366"/>
                </a:solidFill>
              </a:rPr>
              <a:t> – 70,5 </a:t>
            </a:r>
            <a:r>
              <a:rPr lang="en-US" sz="3200" dirty="0" err="1">
                <a:solidFill>
                  <a:srgbClr val="112366"/>
                </a:solidFill>
              </a:rPr>
              <a:t>трлн</a:t>
            </a:r>
            <a:r>
              <a:rPr lang="en-US" sz="3200" dirty="0">
                <a:solidFill>
                  <a:srgbClr val="112366"/>
                </a:solidFill>
              </a:rPr>
              <a:t>. </a:t>
            </a:r>
            <a:r>
              <a:rPr lang="en-US" sz="3200" dirty="0" err="1">
                <a:solidFill>
                  <a:srgbClr val="112366"/>
                </a:solidFill>
              </a:rPr>
              <a:t>рублей</a:t>
            </a:r>
            <a:endParaRPr sz="3200" dirty="0">
              <a:solidFill>
                <a:srgbClr val="112366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C6C6C"/>
              </a:buClr>
              <a:buSzPts val="3000"/>
              <a:buFont typeface="Arial"/>
              <a:buNone/>
            </a:pPr>
            <a:endParaRPr dirty="0"/>
          </a:p>
        </p:txBody>
      </p:sp>
      <p:sp>
        <p:nvSpPr>
          <p:cNvPr id="270" name="Google Shape;270;p22"/>
          <p:cNvSpPr txBox="1">
            <a:spLocks noGrp="1"/>
          </p:cNvSpPr>
          <p:nvPr>
            <p:ph type="body" idx="2"/>
          </p:nvPr>
        </p:nvSpPr>
        <p:spPr>
          <a:xfrm>
            <a:off x="1614854" y="8839583"/>
            <a:ext cx="9914520" cy="2844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 panose="020B0604020202020204" pitchFamily="34" charset="0"/>
              <a:buChar char="•"/>
            </a:pPr>
            <a:r>
              <a:rPr lang="en-US" sz="3200" dirty="0" err="1">
                <a:solidFill>
                  <a:srgbClr val="112366"/>
                </a:solidFill>
              </a:rPr>
              <a:t>Доступ</a:t>
            </a:r>
            <a:r>
              <a:rPr lang="en-US" sz="3200" dirty="0">
                <a:solidFill>
                  <a:srgbClr val="112366"/>
                </a:solidFill>
              </a:rPr>
              <a:t> к </a:t>
            </a:r>
            <a:r>
              <a:rPr lang="en-US" sz="3200" dirty="0" err="1">
                <a:solidFill>
                  <a:srgbClr val="112366"/>
                </a:solidFill>
              </a:rPr>
              <a:t>рыноку</a:t>
            </a:r>
            <a:r>
              <a:rPr lang="en-US" sz="3200" dirty="0">
                <a:solidFill>
                  <a:srgbClr val="112366"/>
                </a:solidFill>
              </a:rPr>
              <a:t> </a:t>
            </a:r>
            <a:r>
              <a:rPr lang="en-US" sz="3200" dirty="0" err="1">
                <a:solidFill>
                  <a:srgbClr val="112366"/>
                </a:solidFill>
              </a:rPr>
              <a:t>долгового</a:t>
            </a:r>
            <a:r>
              <a:rPr lang="en-US" sz="3200" dirty="0">
                <a:solidFill>
                  <a:srgbClr val="112366"/>
                </a:solidFill>
              </a:rPr>
              <a:t> </a:t>
            </a:r>
            <a:r>
              <a:rPr lang="en-US" sz="3200" dirty="0" err="1">
                <a:solidFill>
                  <a:srgbClr val="112366"/>
                </a:solidFill>
              </a:rPr>
              <a:t>капитала</a:t>
            </a:r>
            <a:endParaRPr dirty="0"/>
          </a:p>
          <a:p>
            <a:pPr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 panose="020B0604020202020204" pitchFamily="34" charset="0"/>
              <a:buChar char="•"/>
            </a:pPr>
            <a:r>
              <a:rPr lang="en-US" sz="3200" dirty="0" err="1">
                <a:solidFill>
                  <a:srgbClr val="112366"/>
                </a:solidFill>
              </a:rPr>
              <a:t>Доверие</a:t>
            </a:r>
            <a:r>
              <a:rPr lang="en-US" sz="3200" dirty="0">
                <a:solidFill>
                  <a:srgbClr val="112366"/>
                </a:solidFill>
              </a:rPr>
              <a:t> </a:t>
            </a:r>
            <a:r>
              <a:rPr lang="en-US" sz="3200" dirty="0" err="1">
                <a:solidFill>
                  <a:srgbClr val="112366"/>
                </a:solidFill>
              </a:rPr>
              <a:t>инвесторов</a:t>
            </a:r>
            <a:endParaRPr dirty="0"/>
          </a:p>
        </p:txBody>
      </p:sp>
      <p:sp>
        <p:nvSpPr>
          <p:cNvPr id="271" name="Google Shape;271;p22"/>
          <p:cNvSpPr txBox="1">
            <a:spLocks noGrp="1"/>
          </p:cNvSpPr>
          <p:nvPr>
            <p:ph type="body" idx="3"/>
          </p:nvPr>
        </p:nvSpPr>
        <p:spPr>
          <a:xfrm>
            <a:off x="12802151" y="8839583"/>
            <a:ext cx="10219698" cy="2844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3200" b="0" i="0" u="none" strike="noStrike" cap="none" dirty="0" err="1">
                <a:solidFill>
                  <a:srgbClr val="112366"/>
                </a:solidFill>
                <a:latin typeface="Arial"/>
                <a:ea typeface="Arial"/>
                <a:cs typeface="Arial"/>
                <a:sym typeface="Arial"/>
              </a:rPr>
              <a:t>Обеспечение</a:t>
            </a:r>
            <a:r>
              <a:rPr lang="en-US" sz="3200" b="0" i="0" u="none" strike="noStrike" cap="none" dirty="0">
                <a:solidFill>
                  <a:srgbClr val="112366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200" b="0" i="0" u="none" strike="noStrike" cap="none" dirty="0" err="1">
                <a:solidFill>
                  <a:srgbClr val="112366"/>
                </a:solidFill>
                <a:latin typeface="Arial"/>
                <a:ea typeface="Arial"/>
                <a:cs typeface="Arial"/>
                <a:sym typeface="Arial"/>
              </a:rPr>
              <a:t>доверия</a:t>
            </a:r>
            <a:r>
              <a:rPr lang="en-US" sz="3200" b="0" i="0" u="none" strike="noStrike" cap="none" dirty="0">
                <a:solidFill>
                  <a:srgbClr val="112366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200" b="1" i="0" u="none" strike="noStrike" cap="none" dirty="0">
                <a:solidFill>
                  <a:srgbClr val="112366"/>
                </a:solidFill>
                <a:latin typeface="Arial"/>
                <a:ea typeface="Arial"/>
                <a:cs typeface="Arial"/>
                <a:sym typeface="Arial"/>
              </a:rPr>
              <a:t>20+ </a:t>
            </a:r>
            <a:r>
              <a:rPr lang="en-US" sz="3200" b="1" i="0" u="none" strike="noStrike" cap="none" dirty="0" err="1">
                <a:solidFill>
                  <a:srgbClr val="112366"/>
                </a:solidFill>
                <a:latin typeface="Arial"/>
                <a:ea typeface="Arial"/>
                <a:cs typeface="Arial"/>
                <a:sym typeface="Arial"/>
              </a:rPr>
              <a:t>миллионов</a:t>
            </a:r>
            <a:r>
              <a:rPr lang="en-US" sz="3200" b="1" i="0" u="none" strike="noStrike" cap="none" dirty="0">
                <a:solidFill>
                  <a:srgbClr val="112366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200" b="0" i="0" u="none" strike="noStrike" cap="none" dirty="0" err="1">
                <a:solidFill>
                  <a:srgbClr val="112366"/>
                </a:solidFill>
                <a:latin typeface="Arial"/>
                <a:ea typeface="Arial"/>
                <a:cs typeface="Arial"/>
                <a:sym typeface="Arial"/>
              </a:rPr>
              <a:t>инвесторов</a:t>
            </a:r>
            <a:r>
              <a:rPr lang="en-US" sz="3200" b="0" i="0" u="none" strike="noStrike" cap="none" dirty="0">
                <a:solidFill>
                  <a:srgbClr val="112366"/>
                </a:solidFill>
                <a:latin typeface="Arial"/>
                <a:ea typeface="Arial"/>
                <a:cs typeface="Arial"/>
                <a:sym typeface="Arial"/>
              </a:rPr>
              <a:t> в </a:t>
            </a:r>
            <a:r>
              <a:rPr lang="en-US" sz="3200" b="0" i="0" u="none" strike="noStrike" cap="none" dirty="0" err="1">
                <a:solidFill>
                  <a:srgbClr val="112366"/>
                </a:solidFill>
                <a:latin typeface="Arial"/>
                <a:ea typeface="Arial"/>
                <a:cs typeface="Arial"/>
                <a:sym typeface="Arial"/>
              </a:rPr>
              <a:t>России</a:t>
            </a:r>
            <a:endParaRPr dirty="0"/>
          </a:p>
        </p:txBody>
      </p:sp>
      <p:sp>
        <p:nvSpPr>
          <p:cNvPr id="272" name="Google Shape;272;p22"/>
          <p:cNvSpPr txBox="1">
            <a:spLocks noGrp="1"/>
          </p:cNvSpPr>
          <p:nvPr>
            <p:ph type="body" idx="4"/>
          </p:nvPr>
        </p:nvSpPr>
        <p:spPr>
          <a:xfrm>
            <a:off x="1614853" y="7518082"/>
            <a:ext cx="9914520" cy="7302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9DE3"/>
              </a:buClr>
              <a:buSzPts val="3400"/>
              <a:buNone/>
            </a:pPr>
            <a:r>
              <a:rPr lang="en-US"/>
              <a:t>ЗНАЧИМОСТЬ КРЕДИТНОГО РЕЙТИНГА</a:t>
            </a:r>
            <a:endParaRPr/>
          </a:p>
        </p:txBody>
      </p:sp>
      <p:sp>
        <p:nvSpPr>
          <p:cNvPr id="273" name="Google Shape;273;p22"/>
          <p:cNvSpPr txBox="1">
            <a:spLocks noGrp="1"/>
          </p:cNvSpPr>
          <p:nvPr>
            <p:ph type="body" idx="5"/>
          </p:nvPr>
        </p:nvSpPr>
        <p:spPr>
          <a:xfrm>
            <a:off x="12728329" y="7518082"/>
            <a:ext cx="10293520" cy="7302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9DE3"/>
              </a:buClr>
              <a:buSzPts val="3400"/>
              <a:buNone/>
            </a:pPr>
            <a:r>
              <a:rPr lang="en-US">
                <a:solidFill>
                  <a:srgbClr val="020556"/>
                </a:solidFill>
              </a:rPr>
              <a:t>ЗНАЧИМОСТЬ ПРОЕКТА</a:t>
            </a:r>
            <a:endParaRPr/>
          </a:p>
        </p:txBody>
      </p:sp>
      <p:pic>
        <p:nvPicPr>
          <p:cNvPr id="274" name="Google Shape;274;p22" descr="вставленный-фильм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61680" y="8295533"/>
            <a:ext cx="9976268" cy="506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22" descr="вставленный-фильм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02151" y="8295533"/>
            <a:ext cx="9976265" cy="50653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22"/>
          <p:cNvSpPr/>
          <p:nvPr/>
        </p:nvSpPr>
        <p:spPr>
          <a:xfrm rot="10800000">
            <a:off x="8935995" y="3434934"/>
            <a:ext cx="20523596" cy="20741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53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469BEC"/>
              </a:gs>
              <a:gs pos="40227">
                <a:srgbClr val="469CED"/>
              </a:gs>
              <a:gs pos="89456">
                <a:srgbClr val="469BDD"/>
              </a:gs>
              <a:gs pos="100000">
                <a:srgbClr val="C34FC7"/>
              </a:gs>
            </a:gsLst>
            <a:lin ang="0" scaled="0"/>
          </a:gradFill>
          <a:ln>
            <a:noFill/>
          </a:ln>
        </p:spPr>
        <p:txBody>
          <a:bodyPr spcFirstLastPara="1" wrap="square" lIns="182875" tIns="182875" rIns="182875" bIns="1828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9BDD"/>
              </a:buClr>
              <a:buSzPts val="7200"/>
              <a:buFont typeface="Helvetica Neue"/>
              <a:buNone/>
            </a:pPr>
            <a:endParaRPr sz="7200" b="0" i="0" u="none" strike="noStrike" cap="none">
              <a:solidFill>
                <a:srgbClr val="469BDD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77" name="Google Shape;277;p22" descr="Рисунок 1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804657" y="1026383"/>
            <a:ext cx="720002" cy="720002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595;p38">
            <a:extLst>
              <a:ext uri="{FF2B5EF4-FFF2-40B4-BE49-F238E27FC236}">
                <a16:creationId xmlns:a16="http://schemas.microsoft.com/office/drawing/2014/main" id="{FA404179-EC62-4848-A63F-BE7131188DE6}"/>
              </a:ext>
            </a:extLst>
          </p:cNvPr>
          <p:cNvSpPr txBox="1"/>
          <p:nvPr/>
        </p:nvSpPr>
        <p:spPr>
          <a:xfrm>
            <a:off x="1887763" y="10946245"/>
            <a:ext cx="10001611" cy="1231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65A"/>
              </a:buClr>
              <a:buSzPts val="4000"/>
              <a:buFont typeface="Arial"/>
              <a:buNone/>
            </a:pPr>
            <a:r>
              <a:rPr lang="ru-RU" sz="4000" b="1" i="1" dirty="0">
                <a:solidFill>
                  <a:srgbClr val="00065A"/>
                </a:solidFill>
              </a:rPr>
              <a:t>Проблема:</a:t>
            </a:r>
            <a:br>
              <a:rPr lang="ru-RU" sz="4000" b="1" i="1" dirty="0">
                <a:solidFill>
                  <a:srgbClr val="00065A"/>
                </a:solidFill>
              </a:rPr>
            </a:br>
            <a:r>
              <a:rPr lang="ru-RU" sz="4000" i="1" dirty="0">
                <a:solidFill>
                  <a:srgbClr val="00065A"/>
                </a:solidFill>
              </a:rPr>
              <a:t>Как быстро проверить оценку КРА? </a:t>
            </a:r>
            <a:endParaRPr sz="140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" name="Google Shape;814;p41" descr="Рисунок 32">
            <a:extLst>
              <a:ext uri="{FF2B5EF4-FFF2-40B4-BE49-F238E27FC236}">
                <a16:creationId xmlns:a16="http://schemas.microsoft.com/office/drawing/2014/main" id="{A82ABA57-3D50-454C-B9D8-5901CDFA89B4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894919" y="11355685"/>
            <a:ext cx="720002" cy="7200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23"/>
          <p:cNvSpPr txBox="1">
            <a:spLocks noGrp="1"/>
          </p:cNvSpPr>
          <p:nvPr>
            <p:ph type="title"/>
          </p:nvPr>
        </p:nvSpPr>
        <p:spPr>
          <a:xfrm>
            <a:off x="1561680" y="1939176"/>
            <a:ext cx="7374315" cy="26328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65A"/>
              </a:buClr>
              <a:buSzPts val="5700"/>
              <a:buFont typeface="Arial"/>
              <a:buNone/>
            </a:pPr>
            <a:r>
              <a:rPr lang="en-US" sz="5700"/>
              <a:t>Бизнес обоснование: ЦА </a:t>
            </a:r>
            <a:endParaRPr/>
          </a:p>
        </p:txBody>
      </p:sp>
      <p:sp>
        <p:nvSpPr>
          <p:cNvPr id="283" name="Google Shape;283;p23"/>
          <p:cNvSpPr txBox="1">
            <a:spLocks noGrp="1"/>
          </p:cNvSpPr>
          <p:nvPr>
            <p:ph type="body" idx="2"/>
          </p:nvPr>
        </p:nvSpPr>
        <p:spPr>
          <a:xfrm>
            <a:off x="1614855" y="6209429"/>
            <a:ext cx="10274980" cy="6479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3200" b="1" i="0" u="none" strike="noStrike" cap="none">
                <a:solidFill>
                  <a:srgbClr val="112366"/>
                </a:solidFill>
                <a:latin typeface="Arial"/>
                <a:ea typeface="Arial"/>
                <a:cs typeface="Arial"/>
                <a:sym typeface="Arial"/>
              </a:rPr>
              <a:t>Юридические лица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3200" b="0" i="0" u="none" strike="noStrike" cap="none">
              <a:solidFill>
                <a:srgbClr val="11236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3200" b="0" i="0" u="none" strike="noStrike" cap="none">
                <a:solidFill>
                  <a:srgbClr val="112366"/>
                </a:solidFill>
                <a:latin typeface="Arial"/>
                <a:ea typeface="Arial"/>
                <a:cs typeface="Arial"/>
                <a:sym typeface="Arial"/>
              </a:rPr>
              <a:t>В текущем формате </a:t>
            </a:r>
            <a:r>
              <a:rPr lang="en-US" sz="3200">
                <a:solidFill>
                  <a:srgbClr val="112366"/>
                </a:solidFill>
              </a:rPr>
              <a:t>сервиса:</a:t>
            </a:r>
            <a:endParaRPr sz="3200" b="0" i="0" u="none" strike="noStrike" cap="none">
              <a:solidFill>
                <a:srgbClr val="11236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2366"/>
              </a:buClr>
              <a:buSzPts val="1800"/>
              <a:buFont typeface="Arial"/>
              <a:buChar char="•"/>
            </a:pPr>
            <a:r>
              <a:rPr lang="en-US" sz="3200" b="0" i="0" u="none" strike="noStrike" cap="none">
                <a:solidFill>
                  <a:srgbClr val="112366"/>
                </a:solidFill>
                <a:latin typeface="Arial"/>
                <a:ea typeface="Arial"/>
                <a:cs typeface="Arial"/>
                <a:sym typeface="Arial"/>
              </a:rPr>
              <a:t> Банк России</a:t>
            </a:r>
            <a:endParaRPr sz="2400" b="0" i="0" u="none" strike="noStrike" cap="none">
              <a:solidFill>
                <a:srgbClr val="11236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2366"/>
              </a:buClr>
              <a:buSzPts val="1800"/>
              <a:buFont typeface="Arial"/>
              <a:buChar char="•"/>
            </a:pPr>
            <a:r>
              <a:rPr lang="en-US" sz="3200" b="0" i="0" u="none" strike="noStrike" cap="none">
                <a:solidFill>
                  <a:srgbClr val="112366"/>
                </a:solidFill>
                <a:latin typeface="Arial"/>
                <a:ea typeface="Arial"/>
                <a:cs typeface="Arial"/>
                <a:sym typeface="Arial"/>
              </a:rPr>
              <a:t> Частные Банки</a:t>
            </a:r>
            <a:endParaRPr sz="2400" b="0" i="0" u="none" strike="noStrike" cap="none">
              <a:solidFill>
                <a:srgbClr val="11236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2366"/>
              </a:buClr>
              <a:buSzPts val="1800"/>
              <a:buFont typeface="Arial"/>
              <a:buChar char="•"/>
            </a:pPr>
            <a:r>
              <a:rPr lang="en-US" sz="3200" b="0" i="0" u="none" strike="noStrike" cap="none">
                <a:solidFill>
                  <a:srgbClr val="112366"/>
                </a:solidFill>
                <a:latin typeface="Arial"/>
                <a:ea typeface="Arial"/>
                <a:cs typeface="Arial"/>
                <a:sym typeface="Arial"/>
              </a:rPr>
              <a:t> КРА</a:t>
            </a:r>
            <a:endParaRPr sz="2400" b="0" i="0" u="none" strike="noStrike" cap="none">
              <a:solidFill>
                <a:srgbClr val="11236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2366"/>
              </a:buClr>
              <a:buSzPts val="1800"/>
              <a:buFont typeface="Arial"/>
              <a:buChar char="•"/>
            </a:pPr>
            <a:r>
              <a:rPr lang="en-US" sz="3200" b="0" i="0" u="none" strike="noStrike" cap="none">
                <a:solidFill>
                  <a:srgbClr val="112366"/>
                </a:solidFill>
                <a:latin typeface="Arial"/>
                <a:ea typeface="Arial"/>
                <a:cs typeface="Arial"/>
                <a:sym typeface="Arial"/>
              </a:rPr>
              <a:t> Институциональные инвесторы</a:t>
            </a:r>
            <a:endParaRPr sz="2400" b="0" i="0" u="none" strike="noStrike" cap="none">
              <a:solidFill>
                <a:srgbClr val="11236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3200" b="0" i="0" u="none" strike="noStrike" cap="none">
              <a:solidFill>
                <a:srgbClr val="11236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3200" b="1" i="0" u="none" strike="noStrike" cap="none">
                <a:solidFill>
                  <a:srgbClr val="112366"/>
                </a:solidFill>
                <a:latin typeface="Arial"/>
                <a:ea typeface="Arial"/>
                <a:cs typeface="Arial"/>
                <a:sym typeface="Arial"/>
              </a:rPr>
              <a:t>Физические лица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3200" b="0" i="0" u="none" strike="noStrike" cap="none">
              <a:solidFill>
                <a:srgbClr val="11236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3200" b="0" i="0" u="none" strike="noStrike" cap="none">
                <a:solidFill>
                  <a:srgbClr val="112366"/>
                </a:solidFill>
                <a:latin typeface="Arial"/>
                <a:ea typeface="Arial"/>
                <a:cs typeface="Arial"/>
                <a:sym typeface="Arial"/>
              </a:rPr>
              <a:t>При наличии дополнительных блоков:</a:t>
            </a:r>
            <a:endParaRPr sz="2400" b="0" i="0" u="none" strike="noStrike" cap="none">
              <a:solidFill>
                <a:srgbClr val="11236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2366"/>
              </a:buClr>
              <a:buSzPts val="1800"/>
              <a:buFont typeface="Arial"/>
              <a:buChar char="•"/>
            </a:pPr>
            <a:r>
              <a:rPr lang="en-US" sz="3200" b="0" i="0" u="none" strike="noStrike" cap="none">
                <a:solidFill>
                  <a:srgbClr val="112366"/>
                </a:solidFill>
                <a:latin typeface="Arial"/>
                <a:ea typeface="Arial"/>
                <a:cs typeface="Arial"/>
                <a:sym typeface="Arial"/>
              </a:rPr>
              <a:t> Розничные инвесторы</a:t>
            </a:r>
            <a:endParaRPr sz="2400" b="0" i="0" u="none" strike="noStrike" cap="none">
              <a:solidFill>
                <a:srgbClr val="11236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3200" b="0" i="0" u="none" strike="noStrike" cap="none">
              <a:solidFill>
                <a:srgbClr val="1123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p23"/>
          <p:cNvSpPr txBox="1">
            <a:spLocks noGrp="1"/>
          </p:cNvSpPr>
          <p:nvPr>
            <p:ph type="body" idx="3"/>
          </p:nvPr>
        </p:nvSpPr>
        <p:spPr>
          <a:xfrm>
            <a:off x="12802152" y="6209430"/>
            <a:ext cx="10274980" cy="2009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3200" b="0" i="0" u="none" strike="noStrike" cap="none">
                <a:solidFill>
                  <a:srgbClr val="112366"/>
                </a:solidFill>
                <a:latin typeface="Arial"/>
                <a:ea typeface="Arial"/>
                <a:cs typeface="Arial"/>
                <a:sym typeface="Arial"/>
              </a:rPr>
              <a:t>Проверка соблюдений требований к работе КРА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3200" b="0" i="0" u="none" strike="noStrike" cap="none">
              <a:solidFill>
                <a:srgbClr val="11236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3200" b="0" i="0" u="none" strike="noStrike" cap="none">
                <a:solidFill>
                  <a:srgbClr val="112366"/>
                </a:solidFill>
                <a:latin typeface="Arial"/>
                <a:ea typeface="Arial"/>
                <a:cs typeface="Arial"/>
                <a:sym typeface="Arial"/>
              </a:rPr>
              <a:t>Обоснование реперных точек</a:t>
            </a:r>
            <a:endParaRPr/>
          </a:p>
        </p:txBody>
      </p:sp>
      <p:sp>
        <p:nvSpPr>
          <p:cNvPr id="285" name="Google Shape;285;p23"/>
          <p:cNvSpPr txBox="1">
            <a:spLocks noGrp="1"/>
          </p:cNvSpPr>
          <p:nvPr>
            <p:ph type="body" idx="4"/>
          </p:nvPr>
        </p:nvSpPr>
        <p:spPr>
          <a:xfrm>
            <a:off x="1614854" y="4887928"/>
            <a:ext cx="10211386" cy="13726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9DE3"/>
              </a:buClr>
              <a:buSzPts val="3400"/>
              <a:buNone/>
            </a:pPr>
            <a:r>
              <a:rPr lang="en-US" dirty="0"/>
              <a:t>ЦЕЛЕВАЯ АУДИТОРИЯ</a:t>
            </a:r>
            <a:endParaRPr dirty="0"/>
          </a:p>
        </p:txBody>
      </p:sp>
      <p:sp>
        <p:nvSpPr>
          <p:cNvPr id="286" name="Google Shape;286;p23"/>
          <p:cNvSpPr txBox="1">
            <a:spLocks noGrp="1"/>
          </p:cNvSpPr>
          <p:nvPr>
            <p:ph type="body" idx="5"/>
          </p:nvPr>
        </p:nvSpPr>
        <p:spPr>
          <a:xfrm>
            <a:off x="12728330" y="4887928"/>
            <a:ext cx="10601734" cy="13726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9DE3"/>
              </a:buClr>
              <a:buSzPts val="3400"/>
              <a:buNone/>
            </a:pPr>
            <a:r>
              <a:rPr lang="en-US" dirty="0"/>
              <a:t>РЕШЕНИЕ ЗАПРОСОВ ЦА</a:t>
            </a:r>
            <a:endParaRPr dirty="0"/>
          </a:p>
        </p:txBody>
      </p:sp>
      <p:pic>
        <p:nvPicPr>
          <p:cNvPr id="287" name="Google Shape;287;p23" descr="вставленный-фильм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61680" y="5665380"/>
            <a:ext cx="10274983" cy="952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23" descr="вставленный-фильм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02152" y="5665380"/>
            <a:ext cx="10274980" cy="95210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23"/>
          <p:cNvSpPr/>
          <p:nvPr/>
        </p:nvSpPr>
        <p:spPr>
          <a:xfrm rot="10800000">
            <a:off x="8935995" y="3434934"/>
            <a:ext cx="20523596" cy="20741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53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469BEC"/>
              </a:gs>
              <a:gs pos="40227">
                <a:srgbClr val="469CED"/>
              </a:gs>
              <a:gs pos="89456">
                <a:srgbClr val="469BDD"/>
              </a:gs>
              <a:gs pos="100000">
                <a:srgbClr val="C34FC7"/>
              </a:gs>
            </a:gsLst>
            <a:lin ang="0" scaled="0"/>
          </a:gradFill>
          <a:ln>
            <a:noFill/>
          </a:ln>
        </p:spPr>
        <p:txBody>
          <a:bodyPr spcFirstLastPara="1" wrap="square" lIns="182875" tIns="182875" rIns="182875" bIns="1828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9BDD"/>
              </a:buClr>
              <a:buSzPts val="7200"/>
              <a:buFont typeface="Helvetica Neue"/>
              <a:buNone/>
            </a:pPr>
            <a:endParaRPr sz="7200" b="0" i="0" u="none" strike="noStrike" cap="none">
              <a:solidFill>
                <a:srgbClr val="469BDD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90" name="Google Shape;290;p23"/>
          <p:cNvSpPr txBox="1"/>
          <p:nvPr/>
        </p:nvSpPr>
        <p:spPr>
          <a:xfrm>
            <a:off x="12802152" y="9936745"/>
            <a:ext cx="10274980" cy="2009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3200" b="0" i="0" u="none" strike="noStrike" cap="none" dirty="0" err="1">
                <a:solidFill>
                  <a:srgbClr val="112366"/>
                </a:solidFill>
                <a:latin typeface="Arial"/>
                <a:ea typeface="Arial"/>
                <a:cs typeface="Arial"/>
                <a:sym typeface="Arial"/>
              </a:rPr>
              <a:t>Сокращение</a:t>
            </a:r>
            <a:r>
              <a:rPr lang="en-US" sz="3200" b="0" i="0" u="none" strike="noStrike" cap="none" dirty="0">
                <a:solidFill>
                  <a:srgbClr val="112366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200" b="0" i="0" u="none" strike="noStrike" cap="none" dirty="0" err="1">
                <a:solidFill>
                  <a:srgbClr val="112366"/>
                </a:solidFill>
                <a:latin typeface="Arial"/>
                <a:ea typeface="Arial"/>
                <a:cs typeface="Arial"/>
                <a:sym typeface="Arial"/>
              </a:rPr>
              <a:t>проверки</a:t>
            </a:r>
            <a:r>
              <a:rPr lang="en-US" sz="3200" b="0" i="0" u="none" strike="noStrike" cap="none" dirty="0">
                <a:solidFill>
                  <a:srgbClr val="112366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200" b="1" i="0" u="none" strike="noStrike" cap="none" dirty="0">
                <a:solidFill>
                  <a:srgbClr val="112366"/>
                </a:solidFill>
                <a:latin typeface="Arial"/>
                <a:ea typeface="Arial"/>
                <a:cs typeface="Arial"/>
                <a:sym typeface="Arial"/>
              </a:rPr>
              <a:t>с 4 </a:t>
            </a:r>
            <a:r>
              <a:rPr lang="en-US" sz="3200" b="1" i="0" u="none" strike="noStrike" cap="none" dirty="0" err="1">
                <a:solidFill>
                  <a:srgbClr val="112366"/>
                </a:solidFill>
                <a:latin typeface="Arial"/>
                <a:ea typeface="Arial"/>
                <a:cs typeface="Arial"/>
                <a:sym typeface="Arial"/>
              </a:rPr>
              <a:t>дней</a:t>
            </a:r>
            <a:r>
              <a:rPr lang="en-US" sz="3200" b="1" i="0" u="none" strike="noStrike" cap="none" dirty="0">
                <a:solidFill>
                  <a:srgbClr val="112366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200" b="1" i="0" u="none" strike="noStrike" cap="none" dirty="0" err="1">
                <a:solidFill>
                  <a:srgbClr val="112366"/>
                </a:solidFill>
                <a:latin typeface="Arial"/>
                <a:ea typeface="Arial"/>
                <a:cs typeface="Arial"/>
                <a:sym typeface="Arial"/>
              </a:rPr>
              <a:t>до</a:t>
            </a:r>
            <a:r>
              <a:rPr lang="en-US" sz="3200" b="1" i="0" u="none" strike="noStrike" cap="none" dirty="0">
                <a:solidFill>
                  <a:srgbClr val="112366"/>
                </a:solidFill>
                <a:latin typeface="Arial"/>
                <a:ea typeface="Arial"/>
                <a:cs typeface="Arial"/>
                <a:sym typeface="Arial"/>
              </a:rPr>
              <a:t> 10 </a:t>
            </a:r>
            <a:r>
              <a:rPr lang="en-US" sz="3200" b="1" i="0" u="none" strike="noStrike" cap="none" dirty="0" err="1">
                <a:solidFill>
                  <a:srgbClr val="112366"/>
                </a:solidFill>
                <a:latin typeface="Arial"/>
                <a:ea typeface="Arial"/>
                <a:cs typeface="Arial"/>
                <a:sym typeface="Arial"/>
              </a:rPr>
              <a:t>минут</a:t>
            </a:r>
            <a:endParaRPr b="1" dirty="0"/>
          </a:p>
        </p:txBody>
      </p:sp>
      <p:sp>
        <p:nvSpPr>
          <p:cNvPr id="291" name="Google Shape;291;p23"/>
          <p:cNvSpPr txBox="1"/>
          <p:nvPr/>
        </p:nvSpPr>
        <p:spPr>
          <a:xfrm>
            <a:off x="12728330" y="8615243"/>
            <a:ext cx="10601734" cy="13726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9DE3"/>
              </a:buClr>
              <a:buSzPts val="3400"/>
              <a:buFont typeface="Arial"/>
              <a:buNone/>
            </a:pPr>
            <a:r>
              <a:rPr lang="en-US" sz="3430" b="1" i="1" u="none" strike="noStrike" cap="none">
                <a:solidFill>
                  <a:srgbClr val="020556"/>
                </a:solidFill>
                <a:latin typeface="Arial"/>
                <a:ea typeface="Arial"/>
                <a:cs typeface="Arial"/>
                <a:sym typeface="Arial"/>
              </a:rPr>
              <a:t>ВРЕМЕННОЙ ЭФФЕКТ</a:t>
            </a:r>
            <a:endParaRPr/>
          </a:p>
        </p:txBody>
      </p:sp>
      <p:pic>
        <p:nvPicPr>
          <p:cNvPr id="292" name="Google Shape;292;p23" descr="вставленный-фильм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02152" y="9392695"/>
            <a:ext cx="10274980" cy="952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23" descr="Рисунок 1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804657" y="1026383"/>
            <a:ext cx="720002" cy="7200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0" name="Picture 2" descr="Рисунок 16">
            <a:extLst>
              <a:ext uri="{FF2B5EF4-FFF2-40B4-BE49-F238E27FC236}">
                <a16:creationId xmlns:a16="http://schemas.microsoft.com/office/drawing/2014/main" id="{110E03D0-0E62-4EDA-8B3C-7CE214D056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94017" y="10037542"/>
            <a:ext cx="535959" cy="535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24"/>
          <p:cNvSpPr txBox="1">
            <a:spLocks noGrp="1"/>
          </p:cNvSpPr>
          <p:nvPr>
            <p:ph type="title"/>
          </p:nvPr>
        </p:nvSpPr>
        <p:spPr>
          <a:xfrm>
            <a:off x="1561681" y="1939177"/>
            <a:ext cx="15175852" cy="1946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700"/>
              <a:buFont typeface="Arial"/>
              <a:buNone/>
            </a:pPr>
            <a:r>
              <a:rPr lang="en-US" sz="5700"/>
              <a:t>Постановка задачи: датасет</a:t>
            </a:r>
            <a:endParaRPr/>
          </a:p>
        </p:txBody>
      </p:sp>
      <p:sp>
        <p:nvSpPr>
          <p:cNvPr id="299" name="Google Shape;299;p24"/>
          <p:cNvSpPr txBox="1"/>
          <p:nvPr/>
        </p:nvSpPr>
        <p:spPr>
          <a:xfrm>
            <a:off x="1950771" y="5120954"/>
            <a:ext cx="7168532" cy="7302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30656"/>
              </a:buClr>
              <a:buSzPts val="3400"/>
              <a:buFont typeface="Arial"/>
              <a:buNone/>
            </a:pPr>
            <a:r>
              <a:rPr lang="en-US" sz="32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Распределение</a:t>
            </a:r>
            <a:r>
              <a:rPr lang="en-US" sz="3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2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рейтингов</a:t>
            </a:r>
            <a:r>
              <a:rPr lang="en-US" sz="3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2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компаний</a:t>
            </a:r>
            <a:endParaRPr sz="3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0" name="Google Shape;300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50770" y="5851206"/>
            <a:ext cx="6755908" cy="613100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082032" y="6202017"/>
            <a:ext cx="5595292" cy="5199254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24"/>
          <p:cNvSpPr txBox="1"/>
          <p:nvPr/>
        </p:nvSpPr>
        <p:spPr>
          <a:xfrm>
            <a:off x="10411869" y="5120954"/>
            <a:ext cx="4935618" cy="7302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30656"/>
              </a:buClr>
              <a:buSzPts val="3400"/>
              <a:buFont typeface="Arial"/>
              <a:buNone/>
            </a:pPr>
            <a:r>
              <a:rPr lang="en-US"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Тексты пресс релизов</a:t>
            </a:r>
            <a:endParaRPr sz="3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Google Shape;303;p24"/>
          <p:cNvSpPr txBox="1"/>
          <p:nvPr/>
        </p:nvSpPr>
        <p:spPr>
          <a:xfrm>
            <a:off x="17592335" y="6189652"/>
            <a:ext cx="6334391" cy="3093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Char char="•"/>
            </a:pPr>
            <a:r>
              <a:rPr lang="en-US" sz="3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Тексты пресс релизов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Char char="•"/>
            </a:pPr>
            <a:r>
              <a:rPr lang="en-US" sz="3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Категория рейтинга компании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Char char="•"/>
            </a:pPr>
            <a:r>
              <a:rPr lang="en-US" sz="3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Рейтинг компании</a:t>
            </a:r>
            <a:endParaRPr sz="32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p24"/>
          <p:cNvSpPr txBox="1"/>
          <p:nvPr/>
        </p:nvSpPr>
        <p:spPr>
          <a:xfrm>
            <a:off x="18595581" y="5120954"/>
            <a:ext cx="5331145" cy="790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Font typeface="Arial"/>
              <a:buNone/>
            </a:pPr>
            <a:r>
              <a:rPr lang="en-US" sz="3500" b="1" i="1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ДАННЫЕ</a:t>
            </a:r>
            <a:endParaRPr sz="3500" b="1" i="1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" name="Google Shape;305;p24"/>
          <p:cNvSpPr/>
          <p:nvPr/>
        </p:nvSpPr>
        <p:spPr>
          <a:xfrm>
            <a:off x="17761036" y="5170108"/>
            <a:ext cx="572937" cy="572937"/>
          </a:xfrm>
          <a:prstGeom prst="roundRect">
            <a:avLst>
              <a:gd name="adj" fmla="val 15000"/>
            </a:avLst>
          </a:prstGeom>
          <a:solidFill>
            <a:srgbClr val="469D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6" name="Google Shape;306;p24" descr="Рисунок 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7820143" y="5241915"/>
            <a:ext cx="454724" cy="454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25"/>
          <p:cNvSpPr txBox="1">
            <a:spLocks noGrp="1"/>
          </p:cNvSpPr>
          <p:nvPr>
            <p:ph type="title"/>
          </p:nvPr>
        </p:nvSpPr>
        <p:spPr>
          <a:xfrm>
            <a:off x="1561682" y="1939177"/>
            <a:ext cx="13230796" cy="1946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65A"/>
              </a:buClr>
              <a:buSzPts val="6333"/>
              <a:buFont typeface="Arial"/>
              <a:buNone/>
            </a:pPr>
            <a:r>
              <a:rPr lang="en-US" sz="5700"/>
              <a:t>Трудности при работе над KIRA</a:t>
            </a:r>
            <a:endParaRPr/>
          </a:p>
        </p:txBody>
      </p:sp>
      <p:sp>
        <p:nvSpPr>
          <p:cNvPr id="312" name="Google Shape;312;p25"/>
          <p:cNvSpPr txBox="1">
            <a:spLocks noGrp="1"/>
          </p:cNvSpPr>
          <p:nvPr>
            <p:ph type="body" idx="5"/>
          </p:nvPr>
        </p:nvSpPr>
        <p:spPr>
          <a:xfrm>
            <a:off x="2373600" y="4198525"/>
            <a:ext cx="13860300" cy="65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000">
                <a:solidFill>
                  <a:srgbClr val="112366"/>
                </a:solidFill>
              </a:rPr>
              <a:t>Дисбаланс классов</a:t>
            </a:r>
            <a:endParaRPr sz="4000">
              <a:solidFill>
                <a:srgbClr val="112366"/>
              </a:solidFill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000">
                <a:solidFill>
                  <a:srgbClr val="112366"/>
                </a:solidFill>
              </a:rPr>
              <a:t>Маленький датасет</a:t>
            </a:r>
            <a:endParaRPr sz="4000">
              <a:solidFill>
                <a:srgbClr val="112366"/>
              </a:solidFill>
            </a:endParaRPr>
          </a:p>
          <a:p>
            <a:pPr marL="0" lvl="0" indent="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000">
                <a:solidFill>
                  <a:srgbClr val="112366"/>
                </a:solidFill>
              </a:rPr>
              <a:t>Garbage in – Garbage out: грязные данные</a:t>
            </a:r>
            <a:endParaRPr sz="4000">
              <a:solidFill>
                <a:srgbClr val="112366"/>
              </a:solidFill>
            </a:endParaRPr>
          </a:p>
          <a:p>
            <a:pPr marL="0" lvl="0" indent="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000">
                <a:solidFill>
                  <a:srgbClr val="112366"/>
                </a:solidFill>
              </a:rPr>
              <a:t>Интерпретация прогноза</a:t>
            </a:r>
            <a:endParaRPr sz="4000">
              <a:solidFill>
                <a:srgbClr val="112366"/>
              </a:solidFill>
            </a:endParaRPr>
          </a:p>
          <a:p>
            <a:pPr marL="0" lvl="0" indent="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000">
                <a:solidFill>
                  <a:srgbClr val="112366"/>
                </a:solidFill>
              </a:rPr>
              <a:t>Классификация на 17 классов на уровне случайности</a:t>
            </a:r>
            <a:endParaRPr sz="4000"/>
          </a:p>
        </p:txBody>
      </p:sp>
      <p:sp>
        <p:nvSpPr>
          <p:cNvPr id="313" name="Google Shape;313;p25"/>
          <p:cNvSpPr/>
          <p:nvPr/>
        </p:nvSpPr>
        <p:spPr>
          <a:xfrm rot="10800000">
            <a:off x="11677370" y="3392405"/>
            <a:ext cx="20523618" cy="20741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53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469BEC"/>
              </a:gs>
              <a:gs pos="40227">
                <a:srgbClr val="469CED"/>
              </a:gs>
              <a:gs pos="89456">
                <a:srgbClr val="469BDD"/>
              </a:gs>
              <a:gs pos="100000">
                <a:srgbClr val="C34FC7"/>
              </a:gs>
            </a:gsLst>
            <a:lin ang="0" scaled="0"/>
          </a:gradFill>
          <a:ln>
            <a:noFill/>
          </a:ln>
        </p:spPr>
        <p:txBody>
          <a:bodyPr spcFirstLastPara="1" wrap="square" lIns="182875" tIns="182875" rIns="182875" bIns="1828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9BDD"/>
              </a:buClr>
              <a:buSzPts val="7200"/>
              <a:buFont typeface="Helvetica Neue"/>
              <a:buNone/>
            </a:pPr>
            <a:endParaRPr sz="7200" b="0" i="0" u="none" strike="noStrike" cap="none">
              <a:solidFill>
                <a:srgbClr val="469BDD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19" name="Google Shape;319;p25"/>
          <p:cNvSpPr txBox="1">
            <a:spLocks noGrp="1"/>
          </p:cNvSpPr>
          <p:nvPr>
            <p:ph type="body" idx="4"/>
          </p:nvPr>
        </p:nvSpPr>
        <p:spPr>
          <a:xfrm>
            <a:off x="2500175" y="11441875"/>
            <a:ext cx="19480200" cy="10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20556"/>
              </a:buClr>
              <a:buSzPts val="3115"/>
              <a:buFont typeface="Arial"/>
              <a:buNone/>
            </a:pPr>
            <a:r>
              <a:rPr lang="en-US" sz="4400"/>
              <a:t>НО ЭТО НЕ ПОМЕШАЛО НАМ ДОБИТЬСЯ ХОРОШЕГО КАЧЕСТВА!</a:t>
            </a:r>
            <a:endParaRPr sz="4400"/>
          </a:p>
        </p:txBody>
      </p:sp>
      <p:pic>
        <p:nvPicPr>
          <p:cNvPr id="320" name="Google Shape;320;p25" descr="Рисунок 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08073" y="11308749"/>
            <a:ext cx="938500" cy="93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338;p16">
            <a:extLst>
              <a:ext uri="{FF2B5EF4-FFF2-40B4-BE49-F238E27FC236}">
                <a16:creationId xmlns:a16="http://schemas.microsoft.com/office/drawing/2014/main" id="{E0551C3C-3345-4D5B-BEFC-59A657A9950A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9183911" y="8910723"/>
            <a:ext cx="2826489" cy="21782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804;p41" descr="Рисунок 10">
            <a:extLst>
              <a:ext uri="{FF2B5EF4-FFF2-40B4-BE49-F238E27FC236}">
                <a16:creationId xmlns:a16="http://schemas.microsoft.com/office/drawing/2014/main" id="{1D0D230B-09D5-48E3-9F22-6A11DB634B91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308073" y="4588751"/>
            <a:ext cx="720003" cy="7200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810;p41" descr="Рисунок 24">
            <a:extLst>
              <a:ext uri="{FF2B5EF4-FFF2-40B4-BE49-F238E27FC236}">
                <a16:creationId xmlns:a16="http://schemas.microsoft.com/office/drawing/2014/main" id="{BD40BE80-3BD0-4056-8095-9C3DD1898D99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308074" y="5805786"/>
            <a:ext cx="720002" cy="7200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880;p41" descr="Рисунок 172">
            <a:extLst>
              <a:ext uri="{FF2B5EF4-FFF2-40B4-BE49-F238E27FC236}">
                <a16:creationId xmlns:a16="http://schemas.microsoft.com/office/drawing/2014/main" id="{A1C306EE-0596-4C7D-BEC7-28DF09B6B59C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308074" y="7107324"/>
            <a:ext cx="720002" cy="7200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813;p41" descr="Рисунок 30">
            <a:extLst>
              <a:ext uri="{FF2B5EF4-FFF2-40B4-BE49-F238E27FC236}">
                <a16:creationId xmlns:a16="http://schemas.microsoft.com/office/drawing/2014/main" id="{5C94CAC5-B928-4BCB-B717-1BB30C42174F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308074" y="8308751"/>
            <a:ext cx="720002" cy="7200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835;p41" descr="Рисунок 78">
            <a:extLst>
              <a:ext uri="{FF2B5EF4-FFF2-40B4-BE49-F238E27FC236}">
                <a16:creationId xmlns:a16="http://schemas.microsoft.com/office/drawing/2014/main" id="{5EA13B43-0328-424D-95AF-EB78E2F4BF2F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308074" y="9747321"/>
            <a:ext cx="720002" cy="7200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856;p41" descr="Рисунок 122">
            <a:extLst>
              <a:ext uri="{FF2B5EF4-FFF2-40B4-BE49-F238E27FC236}">
                <a16:creationId xmlns:a16="http://schemas.microsoft.com/office/drawing/2014/main" id="{EB822DE9-A6FD-43FA-9281-E3D0B6C71F8D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22721138" y="607921"/>
            <a:ext cx="703065" cy="6955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6"/>
          <p:cNvSpPr txBox="1">
            <a:spLocks noGrp="1"/>
          </p:cNvSpPr>
          <p:nvPr>
            <p:ph type="title"/>
          </p:nvPr>
        </p:nvSpPr>
        <p:spPr>
          <a:xfrm>
            <a:off x="1561682" y="1939177"/>
            <a:ext cx="13662670" cy="1946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65A"/>
              </a:buClr>
              <a:buSzPts val="5700"/>
              <a:buFont typeface="Arial"/>
              <a:buNone/>
            </a:pPr>
            <a:r>
              <a:rPr lang="en-US" sz="5700"/>
              <a:t>Результаты и оценка модели: LogReg и n-граммы</a:t>
            </a:r>
            <a:endParaRPr/>
          </a:p>
        </p:txBody>
      </p:sp>
      <p:sp>
        <p:nvSpPr>
          <p:cNvPr id="327" name="Google Shape;327;p26"/>
          <p:cNvSpPr txBox="1">
            <a:spLocks noGrp="1"/>
          </p:cNvSpPr>
          <p:nvPr>
            <p:ph type="body" idx="1"/>
          </p:nvPr>
        </p:nvSpPr>
        <p:spPr>
          <a:xfrm>
            <a:off x="1561668" y="6295225"/>
            <a:ext cx="10196700" cy="28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200" b="1">
                <a:solidFill>
                  <a:schemeClr val="dk1"/>
                </a:solidFill>
              </a:rPr>
              <a:t>Вес  	Feature</a:t>
            </a:r>
            <a:br>
              <a:rPr lang="en-US" sz="3200" b="1">
                <a:solidFill>
                  <a:schemeClr val="dk1"/>
                </a:solidFill>
              </a:rPr>
            </a:br>
            <a:r>
              <a:rPr lang="en-US" sz="3200">
                <a:solidFill>
                  <a:schemeClr val="dk1"/>
                </a:solidFill>
              </a:rPr>
              <a:t>+5.9 	оказывать положительный влияние</a:t>
            </a:r>
            <a:endParaRPr sz="32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200">
                <a:solidFill>
                  <a:schemeClr val="dk1"/>
                </a:solidFill>
              </a:rPr>
              <a:t>+5.5 	высокий показатель обслуживание</a:t>
            </a:r>
            <a:endParaRPr sz="32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200">
                <a:solidFill>
                  <a:schemeClr val="dk1"/>
                </a:solidFill>
              </a:rPr>
              <a:t>+5.3 	поддержка сторона государство </a:t>
            </a:r>
            <a:endParaRPr sz="32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None/>
            </a:pPr>
            <a:endParaRPr sz="3200">
              <a:solidFill>
                <a:schemeClr val="dk1"/>
              </a:solidFill>
            </a:endParaRPr>
          </a:p>
        </p:txBody>
      </p:sp>
      <p:sp>
        <p:nvSpPr>
          <p:cNvPr id="328" name="Google Shape;328;p26"/>
          <p:cNvSpPr txBox="1">
            <a:spLocks noGrp="1"/>
          </p:cNvSpPr>
          <p:nvPr>
            <p:ph type="body" idx="2"/>
          </p:nvPr>
        </p:nvSpPr>
        <p:spPr>
          <a:xfrm>
            <a:off x="2335854" y="4973725"/>
            <a:ext cx="9422400" cy="8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0556"/>
              </a:buClr>
              <a:buSzPts val="3500"/>
              <a:buNone/>
            </a:pPr>
            <a:r>
              <a:rPr lang="en-US"/>
              <a:t>СВОЙСТВА ХОРОШИХ РЕЙТИНГОВ</a:t>
            </a:r>
            <a:endParaRPr/>
          </a:p>
        </p:txBody>
      </p:sp>
      <p:sp>
        <p:nvSpPr>
          <p:cNvPr id="329" name="Google Shape;329;p26"/>
          <p:cNvSpPr txBox="1">
            <a:spLocks noGrp="1"/>
          </p:cNvSpPr>
          <p:nvPr>
            <p:ph type="body" idx="3"/>
          </p:nvPr>
        </p:nvSpPr>
        <p:spPr>
          <a:xfrm>
            <a:off x="3357826" y="10726125"/>
            <a:ext cx="13315200" cy="22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000" b="1">
                <a:solidFill>
                  <a:schemeClr val="lt1"/>
                </a:solidFill>
              </a:rPr>
              <a:t>Выделение N-грамм – первый шаг интерпретации </a:t>
            </a:r>
            <a:endParaRPr sz="4000" b="1">
              <a:solidFill>
                <a:schemeClr val="lt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</a:pPr>
            <a:endParaRPr sz="4000">
              <a:solidFill>
                <a:schemeClr val="lt1"/>
              </a:solidFill>
            </a:endParaRPr>
          </a:p>
        </p:txBody>
      </p:sp>
      <p:sp>
        <p:nvSpPr>
          <p:cNvPr id="330" name="Google Shape;330;p26"/>
          <p:cNvSpPr txBox="1">
            <a:spLocks noGrp="1"/>
          </p:cNvSpPr>
          <p:nvPr>
            <p:ph type="body" idx="4"/>
          </p:nvPr>
        </p:nvSpPr>
        <p:spPr>
          <a:xfrm>
            <a:off x="13086497" y="6410775"/>
            <a:ext cx="10886100" cy="28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200" b="1">
                <a:solidFill>
                  <a:schemeClr val="dk1"/>
                </a:solidFill>
              </a:rPr>
              <a:t>Вес 	Feature</a:t>
            </a:r>
            <a:br>
              <a:rPr lang="en-US" sz="3200" b="1">
                <a:solidFill>
                  <a:schemeClr val="dk1"/>
                </a:solidFill>
              </a:rPr>
            </a:br>
            <a:r>
              <a:rPr lang="en-US" sz="3200">
                <a:solidFill>
                  <a:schemeClr val="dk1"/>
                </a:solidFill>
              </a:rPr>
              <a:t>-5.8 	малый размер бизнеса</a:t>
            </a:r>
            <a:endParaRPr sz="32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200">
                <a:solidFill>
                  <a:schemeClr val="dk1"/>
                </a:solidFill>
              </a:rPr>
              <a:t>-8.8 	пересмотр кредитный рейтинг</a:t>
            </a:r>
            <a:endParaRPr sz="32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200">
                <a:solidFill>
                  <a:schemeClr val="dk1"/>
                </a:solidFill>
              </a:rPr>
              <a:t>-9.9 	свой финансовый обязательство </a:t>
            </a:r>
            <a:endParaRPr sz="32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None/>
            </a:pPr>
            <a:endParaRPr sz="3200">
              <a:solidFill>
                <a:schemeClr val="dk1"/>
              </a:solidFill>
            </a:endParaRPr>
          </a:p>
        </p:txBody>
      </p:sp>
      <p:sp>
        <p:nvSpPr>
          <p:cNvPr id="331" name="Google Shape;331;p26"/>
          <p:cNvSpPr txBox="1">
            <a:spLocks noGrp="1"/>
          </p:cNvSpPr>
          <p:nvPr>
            <p:ph type="body" idx="5"/>
          </p:nvPr>
        </p:nvSpPr>
        <p:spPr>
          <a:xfrm>
            <a:off x="13811450" y="4927450"/>
            <a:ext cx="9035100" cy="8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0556"/>
              </a:buClr>
              <a:buSzPts val="3500"/>
              <a:buNone/>
            </a:pPr>
            <a:r>
              <a:rPr lang="en-US"/>
              <a:t>СВОЙСТВА ПЛОХИХ РЕЙТИНГОВ</a:t>
            </a:r>
            <a:endParaRPr/>
          </a:p>
        </p:txBody>
      </p:sp>
      <p:sp>
        <p:nvSpPr>
          <p:cNvPr id="332" name="Google Shape;332;p26"/>
          <p:cNvSpPr/>
          <p:nvPr/>
        </p:nvSpPr>
        <p:spPr>
          <a:xfrm>
            <a:off x="1632632" y="5138365"/>
            <a:ext cx="572937" cy="572937"/>
          </a:xfrm>
          <a:prstGeom prst="roundRect">
            <a:avLst>
              <a:gd name="adj" fmla="val 15000"/>
            </a:avLst>
          </a:prstGeom>
          <a:solidFill>
            <a:srgbClr val="479B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3" name="Google Shape;333;p26" descr="Рисунок 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91738" y="5210171"/>
            <a:ext cx="454725" cy="454724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26"/>
          <p:cNvSpPr/>
          <p:nvPr/>
        </p:nvSpPr>
        <p:spPr>
          <a:xfrm>
            <a:off x="13131210" y="5092078"/>
            <a:ext cx="573000" cy="573000"/>
          </a:xfrm>
          <a:prstGeom prst="roundRect">
            <a:avLst>
              <a:gd name="adj" fmla="val 15000"/>
            </a:avLst>
          </a:prstGeom>
          <a:solidFill>
            <a:srgbClr val="479B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5" name="Google Shape;335;p26" descr="Рисунок 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190317" y="5163883"/>
            <a:ext cx="454724" cy="454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26" descr="вставленный-фильм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87918" y="5906996"/>
            <a:ext cx="4765666" cy="54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26" descr="вставленный-фильм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086497" y="5860708"/>
            <a:ext cx="4765664" cy="54512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26"/>
          <p:cNvSpPr/>
          <p:nvPr/>
        </p:nvSpPr>
        <p:spPr>
          <a:xfrm rot="10800000">
            <a:off x="10480905" y="3410886"/>
            <a:ext cx="20523596" cy="20741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53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469BEC"/>
              </a:gs>
              <a:gs pos="40227">
                <a:srgbClr val="469CED"/>
              </a:gs>
              <a:gs pos="89456">
                <a:srgbClr val="469BDD"/>
              </a:gs>
              <a:gs pos="100000">
                <a:srgbClr val="C34FC7"/>
              </a:gs>
            </a:gsLst>
            <a:lin ang="0" scaled="0"/>
          </a:gradFill>
          <a:ln>
            <a:noFill/>
          </a:ln>
        </p:spPr>
        <p:txBody>
          <a:bodyPr spcFirstLastPara="1" wrap="square" lIns="182875" tIns="182875" rIns="182875" bIns="1828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9BDD"/>
              </a:buClr>
              <a:buSzPts val="7200"/>
              <a:buFont typeface="Helvetica Neue"/>
              <a:buNone/>
            </a:pPr>
            <a:endParaRPr sz="7200" b="0" i="0" u="none" strike="noStrike" cap="none">
              <a:solidFill>
                <a:srgbClr val="469BDD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39" name="Google Shape;339;p26" descr="Рисунок 4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561668" y="10726135"/>
            <a:ext cx="1478500" cy="1478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824;p41" descr="Рисунок 52">
            <a:extLst>
              <a:ext uri="{FF2B5EF4-FFF2-40B4-BE49-F238E27FC236}">
                <a16:creationId xmlns:a16="http://schemas.microsoft.com/office/drawing/2014/main" id="{889393EA-D4BD-4316-B48D-B63074D508FE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2760050" y="500474"/>
            <a:ext cx="720002" cy="7200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7"/>
          <p:cNvSpPr txBox="1">
            <a:spLocks noGrp="1"/>
          </p:cNvSpPr>
          <p:nvPr>
            <p:ph type="title"/>
          </p:nvPr>
        </p:nvSpPr>
        <p:spPr>
          <a:xfrm>
            <a:off x="1561682" y="1939177"/>
            <a:ext cx="13662600" cy="19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65A"/>
              </a:buClr>
              <a:buSzPts val="5700"/>
              <a:buFont typeface="Arial"/>
              <a:buNone/>
            </a:pPr>
            <a:r>
              <a:rPr lang="en-US" sz="5700"/>
              <a:t>Классификация на 7 категорий</a:t>
            </a:r>
            <a:endParaRPr/>
          </a:p>
        </p:txBody>
      </p:sp>
      <p:sp>
        <p:nvSpPr>
          <p:cNvPr id="345" name="Google Shape;345;p27"/>
          <p:cNvSpPr txBox="1">
            <a:spLocks noGrp="1"/>
          </p:cNvSpPr>
          <p:nvPr>
            <p:ph type="body" idx="1"/>
          </p:nvPr>
        </p:nvSpPr>
        <p:spPr>
          <a:xfrm>
            <a:off x="1561668" y="6670600"/>
            <a:ext cx="10196700" cy="28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 sz="3700" b="1">
                <a:solidFill>
                  <a:schemeClr val="dk1"/>
                </a:solidFill>
              </a:rPr>
              <a:t>F1 score = 0.8</a:t>
            </a:r>
            <a:endParaRPr sz="37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None/>
            </a:pPr>
            <a:endParaRPr sz="3700">
              <a:solidFill>
                <a:schemeClr val="dk1"/>
              </a:solidFill>
            </a:endParaRPr>
          </a:p>
        </p:txBody>
      </p:sp>
      <p:sp>
        <p:nvSpPr>
          <p:cNvPr id="346" name="Google Shape;346;p27"/>
          <p:cNvSpPr txBox="1">
            <a:spLocks noGrp="1"/>
          </p:cNvSpPr>
          <p:nvPr>
            <p:ph type="body" idx="2"/>
          </p:nvPr>
        </p:nvSpPr>
        <p:spPr>
          <a:xfrm>
            <a:off x="2335854" y="5349100"/>
            <a:ext cx="9422400" cy="8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0556"/>
              </a:buClr>
              <a:buSzPts val="3500"/>
              <a:buNone/>
            </a:pPr>
            <a:r>
              <a:rPr lang="en-US" sz="4000"/>
              <a:t>RUBERT (512 токенов)</a:t>
            </a:r>
            <a:endParaRPr sz="4000"/>
          </a:p>
        </p:txBody>
      </p:sp>
      <p:sp>
        <p:nvSpPr>
          <p:cNvPr id="347" name="Google Shape;347;p27"/>
          <p:cNvSpPr txBox="1">
            <a:spLocks noGrp="1"/>
          </p:cNvSpPr>
          <p:nvPr>
            <p:ph type="body" idx="3"/>
          </p:nvPr>
        </p:nvSpPr>
        <p:spPr>
          <a:xfrm>
            <a:off x="3357826" y="10726125"/>
            <a:ext cx="13315200" cy="22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000" b="1">
                <a:solidFill>
                  <a:schemeClr val="lt1"/>
                </a:solidFill>
              </a:rPr>
              <a:t>Выбрана лучшая модель для классификации </a:t>
            </a:r>
            <a:endParaRPr sz="4000" b="1">
              <a:solidFill>
                <a:schemeClr val="lt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</a:pPr>
            <a:endParaRPr sz="4000">
              <a:solidFill>
                <a:schemeClr val="lt1"/>
              </a:solidFill>
            </a:endParaRPr>
          </a:p>
        </p:txBody>
      </p:sp>
      <p:sp>
        <p:nvSpPr>
          <p:cNvPr id="348" name="Google Shape;348;p27"/>
          <p:cNvSpPr txBox="1">
            <a:spLocks noGrp="1"/>
          </p:cNvSpPr>
          <p:nvPr>
            <p:ph type="body" idx="4"/>
          </p:nvPr>
        </p:nvSpPr>
        <p:spPr>
          <a:xfrm>
            <a:off x="13086497" y="6786150"/>
            <a:ext cx="10886100" cy="28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 sz="3700" b="1">
                <a:solidFill>
                  <a:schemeClr val="dk1"/>
                </a:solidFill>
              </a:rPr>
              <a:t>F1 score = 0.93</a:t>
            </a:r>
            <a:endParaRPr sz="37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None/>
            </a:pPr>
            <a:endParaRPr sz="3700">
              <a:solidFill>
                <a:schemeClr val="dk1"/>
              </a:solidFill>
            </a:endParaRPr>
          </a:p>
        </p:txBody>
      </p:sp>
      <p:sp>
        <p:nvSpPr>
          <p:cNvPr id="349" name="Google Shape;349;p27"/>
          <p:cNvSpPr txBox="1">
            <a:spLocks noGrp="1"/>
          </p:cNvSpPr>
          <p:nvPr>
            <p:ph type="body" idx="5"/>
          </p:nvPr>
        </p:nvSpPr>
        <p:spPr>
          <a:xfrm>
            <a:off x="13811450" y="5302825"/>
            <a:ext cx="9035100" cy="8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0556"/>
              </a:buClr>
              <a:buSzPts val="3500"/>
              <a:buNone/>
            </a:pPr>
            <a:r>
              <a:rPr lang="en-US" sz="4000"/>
              <a:t>Rubert-tiny2 (2048 токенов):</a:t>
            </a:r>
            <a:endParaRPr sz="4000"/>
          </a:p>
        </p:txBody>
      </p:sp>
      <p:pic>
        <p:nvPicPr>
          <p:cNvPr id="350" name="Google Shape;350;p27" descr="вставленный-фильм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87918" y="6282371"/>
            <a:ext cx="4765666" cy="54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27" descr="вставленный-фильм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086497" y="6236083"/>
            <a:ext cx="4765664" cy="54512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27"/>
          <p:cNvSpPr/>
          <p:nvPr/>
        </p:nvSpPr>
        <p:spPr>
          <a:xfrm rot="10800000">
            <a:off x="10480883" y="3410889"/>
            <a:ext cx="20523618" cy="20741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53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469BEC"/>
              </a:gs>
              <a:gs pos="40230">
                <a:srgbClr val="469CED"/>
              </a:gs>
              <a:gs pos="89460">
                <a:srgbClr val="469BDD"/>
              </a:gs>
              <a:gs pos="100000">
                <a:srgbClr val="C34FC7"/>
              </a:gs>
            </a:gsLst>
            <a:lin ang="0" scaled="0"/>
          </a:gradFill>
          <a:ln>
            <a:noFill/>
          </a:ln>
        </p:spPr>
        <p:txBody>
          <a:bodyPr spcFirstLastPara="1" wrap="square" lIns="182875" tIns="182875" rIns="182875" bIns="1828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9BDD"/>
              </a:buClr>
              <a:buSzPts val="7200"/>
              <a:buFont typeface="Helvetica Neue"/>
              <a:buNone/>
            </a:pPr>
            <a:endParaRPr sz="7200" b="0" i="0" u="none" strike="noStrike" cap="none">
              <a:solidFill>
                <a:srgbClr val="469BDD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55" name="Google Shape;355;p27" descr="Рисунок 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335853" y="10998124"/>
            <a:ext cx="895200" cy="89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Picture 2" descr="Гифка тетрадь смерти кира ягами гиф картинка, скачать анимированный gif на  GIFER от Trueraven">
            <a:extLst>
              <a:ext uri="{FF2B5EF4-FFF2-40B4-BE49-F238E27FC236}">
                <a16:creationId xmlns:a16="http://schemas.microsoft.com/office/drawing/2014/main" id="{C4BD4A91-4C13-4031-AF02-2D68A402F67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22653" y="10818694"/>
            <a:ext cx="3430803" cy="1701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Google Shape;839;p41" descr="Рисунок 86">
            <a:extLst>
              <a:ext uri="{FF2B5EF4-FFF2-40B4-BE49-F238E27FC236}">
                <a16:creationId xmlns:a16="http://schemas.microsoft.com/office/drawing/2014/main" id="{82F0A44D-108E-4092-85CA-96464A0DD70D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3086497" y="5344781"/>
            <a:ext cx="720002" cy="7200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840;p41" descr="Рисунок 88">
            <a:extLst>
              <a:ext uri="{FF2B5EF4-FFF2-40B4-BE49-F238E27FC236}">
                <a16:creationId xmlns:a16="http://schemas.microsoft.com/office/drawing/2014/main" id="{EEAEDFA2-F07D-4D6C-BDFE-E11E1F8E899E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587918" y="5408000"/>
            <a:ext cx="720002" cy="7200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824;p41" descr="Рисунок 52">
            <a:extLst>
              <a:ext uri="{FF2B5EF4-FFF2-40B4-BE49-F238E27FC236}">
                <a16:creationId xmlns:a16="http://schemas.microsoft.com/office/drawing/2014/main" id="{BD890BB7-BC5C-49B5-80F6-286092463E59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2760050" y="500474"/>
            <a:ext cx="720002" cy="7200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VTB_data_fusion_2023">
  <a:themeElements>
    <a:clrScheme name="VTB_data_fusion_2023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VTB_data_fusion_2023">
  <a:themeElements>
    <a:clrScheme name="VTB_data_fusion_2023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56</TotalTime>
  <Words>372</Words>
  <Application>Microsoft Office PowerPoint</Application>
  <PresentationFormat>Произвольный</PresentationFormat>
  <Paragraphs>102</Paragraphs>
  <Slides>13</Slides>
  <Notes>13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17" baseType="lpstr">
      <vt:lpstr>Helvetica Neue</vt:lpstr>
      <vt:lpstr>Calibri</vt:lpstr>
      <vt:lpstr>Arial</vt:lpstr>
      <vt:lpstr>VTB_data_fusion_2023</vt:lpstr>
      <vt:lpstr>СЕРВИС KIRA  МОДЕЛЬ  КРЕДИТНО-РЕЙТИНГОВОГО АГЕНТСТВА </vt:lpstr>
      <vt:lpstr>Команда KIRA</vt:lpstr>
      <vt:lpstr>Цели команды</vt:lpstr>
      <vt:lpstr>Бизнес обоснование: КРА</vt:lpstr>
      <vt:lpstr>Бизнес обоснование: ЦА </vt:lpstr>
      <vt:lpstr>Постановка задачи: датасет</vt:lpstr>
      <vt:lpstr>Трудности при работе над KIRA</vt:lpstr>
      <vt:lpstr>Результаты и оценка модели: LogReg и n-граммы</vt:lpstr>
      <vt:lpstr>Классификация на 7 категорий</vt:lpstr>
      <vt:lpstr>Архитектура сервиса</vt:lpstr>
      <vt:lpstr>ВЫВОДЫ</vt:lpstr>
      <vt:lpstr>СПАСИБО ЗА ВНИМАНИЕ!</vt:lpstr>
      <vt:lpstr>Команда Финтех Хаба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СЕРВИС KIRA  МОДЕЛЬ  КРЕДИТНО-РЕЙТИНГОВОГО АГЕНТСТВА</dc:title>
  <dc:creator>Глеб</dc:creator>
  <cp:lastModifiedBy>Глеб</cp:lastModifiedBy>
  <cp:revision>12</cp:revision>
  <dcterms:modified xsi:type="dcterms:W3CDTF">2024-04-15T09:47:54Z</dcterms:modified>
</cp:coreProperties>
</file>